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71" r:id="rId7"/>
    <p:sldId id="27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300" y="-96"/>
      </p:cViewPr>
      <p:guideLst>
        <p:guide orient="horz" pos="2761"/>
        <p:guide pos="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450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006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8826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7"/>
          <p:cNvSpPr>
            <a:spLocks noGrp="1"/>
          </p:cNvSpPr>
          <p:nvPr>
            <p:ph type="title" hasCustomPrompt="1"/>
          </p:nvPr>
        </p:nvSpPr>
        <p:spPr>
          <a:xfrm>
            <a:off x="101600" y="101600"/>
            <a:ext cx="7010400" cy="4688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14"/>
          </p:nvPr>
        </p:nvSpPr>
        <p:spPr>
          <a:xfrm>
            <a:off x="101600" y="444500"/>
            <a:ext cx="7010400" cy="381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2300" b="1" i="0">
                <a:solidFill>
                  <a:srgbClr val="4F2D7F"/>
                </a:solidFill>
                <a:latin typeface="Calibri"/>
                <a:cs typeface="Calibri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>
            <a:off x="5158318" y="646006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50">
                <a:solidFill>
                  <a:srgbClr val="4F2D7F"/>
                </a:solidFill>
              </a:defRPr>
            </a:lvl1pPr>
          </a:lstStyle>
          <a:p>
            <a:fld id="{400438A2-A8FF-4647-BBAA-8100EF4242ED}" type="datetime1">
              <a:rPr lang="en-US" smtClean="0"/>
              <a:pPr/>
              <a:t>10/22/2015</a:t>
            </a:fld>
            <a:endParaRPr lang="en-US" dirty="0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42075"/>
            <a:ext cx="10223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50">
                <a:solidFill>
                  <a:srgbClr val="4F2D7F"/>
                </a:solidFill>
              </a:defRPr>
            </a:lvl1pPr>
          </a:lstStyle>
          <a:p>
            <a:fld id="{00E5160D-2AF9-1048-8812-EDEF3C3BC5C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3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22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55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4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5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06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635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31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750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34B82-353D-1D4F-944B-8489FF0CC44D}" type="datetimeFigureOut">
              <a:rPr lang="it-IT" smtClean="0"/>
              <a:t>22/10/2015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66259-E422-134B-81AC-98BD200CD31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Picture 2" descr="U:\LOGHI &amp; TEMPLATES\McCann_Health_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081" y="266404"/>
            <a:ext cx="1512887" cy="5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39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file:///C:\Users\angela.maffi\Documents\Mediastar%20MB%2022%20oct%2015\Erbitux%20SEE%20THE%20DIFFERENCE-%20McCANN%20HEALTH%20London%20-%20Silver%20Lion%20Cannes%20Lions%20Health%20-%20Pharma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annhealth.com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t.linkedin.com/in/maxbarawitzka/it" TargetMode="External"/><Relationship Id="rId4" Type="http://schemas.openxmlformats.org/officeDocument/2006/relationships/hyperlink" Target="mailto:massimiliano.barawitzka@mccan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angela.maffi\Documents\Mediastar%20MB%2022%20oct%2015\Astrazeneca%20-%20Take%20It%20From%20A%20Fish.mp4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ile:///C:\Users\angela.maffi\Documents\Mediastar%20MB%2022%20oct%2015\Persone%20Che%20vivono%20con%20l&#8217;alzheimer-HD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it-IT" dirty="0" smtClean="0">
                <a:latin typeface="Futura Md BT"/>
              </a:rPr>
              <a:t>Comunicare salute e benessere</a:t>
            </a:r>
            <a:endParaRPr lang="it-IT" dirty="0">
              <a:latin typeface="Futura Md B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latin typeface="Futura Md BT"/>
              </a:rPr>
              <a:t>Miti e Realtà </a:t>
            </a:r>
          </a:p>
          <a:p>
            <a:r>
              <a:rPr lang="it-IT" dirty="0" smtClean="0">
                <a:latin typeface="Futura Md BT"/>
              </a:rPr>
              <a:t>di un mercato regolamentato</a:t>
            </a:r>
            <a:endParaRPr lang="it-IT" dirty="0"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37084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566594" y="1168176"/>
            <a:ext cx="8508450" cy="273277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909050"/>
            <a:ext cx="7772400" cy="1470025"/>
          </a:xfrm>
        </p:spPr>
        <p:txBody>
          <a:bodyPr>
            <a:noAutofit/>
          </a:bodyPr>
          <a:lstStyle/>
          <a:p>
            <a:r>
              <a:rPr lang="it-IT" sz="3400" dirty="0" smtClean="0">
                <a:latin typeface="Futura Md BT"/>
              </a:rPr>
              <a:t>In ambito “salute e benessere” </a:t>
            </a:r>
            <a:br>
              <a:rPr lang="it-IT" sz="3400" dirty="0" smtClean="0">
                <a:latin typeface="Futura Md BT"/>
              </a:rPr>
            </a:br>
            <a:r>
              <a:rPr lang="it-IT" sz="3400" dirty="0" smtClean="0">
                <a:latin typeface="Futura Md BT"/>
              </a:rPr>
              <a:t>la comunicazione è prevalentemente </a:t>
            </a:r>
            <a:r>
              <a:rPr lang="it-IT" sz="3400" dirty="0">
                <a:latin typeface="Futura Md BT"/>
              </a:rPr>
              <a:t>S</a:t>
            </a:r>
            <a:r>
              <a:rPr lang="it-IT" sz="3400" i="1" dirty="0" smtClean="0">
                <a:latin typeface="Futura Md BT"/>
              </a:rPr>
              <a:t>ADVERTISING</a:t>
            </a:r>
            <a:r>
              <a:rPr lang="it-IT" sz="3400" dirty="0" smtClean="0">
                <a:latin typeface="Futura Md BT"/>
              </a:rPr>
              <a:t>	</a:t>
            </a:r>
            <a:endParaRPr lang="it-IT" sz="3400" dirty="0">
              <a:latin typeface="Futura Md B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4934154" y="4238912"/>
            <a:ext cx="3600000" cy="11562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635849" y="4238877"/>
            <a:ext cx="3600000" cy="1156260"/>
          </a:xfrm>
          <a:prstGeom prst="rect">
            <a:avLst/>
          </a:prstGeom>
        </p:spPr>
      </p:pic>
      <p:sp>
        <p:nvSpPr>
          <p:cNvPr id="9" name="Segnaposto testo 4"/>
          <p:cNvSpPr>
            <a:spLocks noGrp="1"/>
          </p:cNvSpPr>
          <p:nvPr>
            <p:ph type="subTitle" idx="1"/>
          </p:nvPr>
        </p:nvSpPr>
        <p:spPr>
          <a:xfrm>
            <a:off x="1324833" y="4562891"/>
            <a:ext cx="1991032" cy="725129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Futura Md BT"/>
              </a:rPr>
              <a:t>MITO</a:t>
            </a:r>
            <a:endParaRPr lang="it-IT" dirty="0">
              <a:solidFill>
                <a:schemeClr val="tx1"/>
              </a:solidFill>
              <a:latin typeface="Futura Md BT"/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738638" y="4534016"/>
            <a:ext cx="1991032" cy="72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Futura Md BT"/>
              </a:rPr>
              <a:t>REALTÀ</a:t>
            </a:r>
          </a:p>
        </p:txBody>
      </p:sp>
    </p:spTree>
    <p:extLst>
      <p:ext uri="{BB962C8B-B14F-4D97-AF65-F5344CB8AC3E}">
        <p14:creationId xmlns:p14="http://schemas.microsoft.com/office/powerpoint/2010/main" val="242666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Risultati immagini per cannes lion health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" name="Avanti o successivo 1">
            <a:hlinkClick r:id="rId2" action="ppaction://hlinkfile" highlightClick="1"/>
          </p:cNvPr>
          <p:cNvSpPr/>
          <p:nvPr/>
        </p:nvSpPr>
        <p:spPr>
          <a:xfrm>
            <a:off x="7147254" y="3943891"/>
            <a:ext cx="466329" cy="477608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913" y="872970"/>
            <a:ext cx="2106932" cy="85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7" b="14503"/>
          <a:stretch/>
        </p:blipFill>
        <p:spPr bwMode="auto">
          <a:xfrm>
            <a:off x="0" y="1838425"/>
            <a:ext cx="9139900" cy="50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182" y="5426279"/>
            <a:ext cx="80810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400" dirty="0" smtClean="0">
                <a:solidFill>
                  <a:schemeClr val="bg1"/>
                </a:solidFill>
                <a:latin typeface="Futura Md BT"/>
              </a:rPr>
              <a:t>Cannes 2014</a:t>
            </a:r>
          </a:p>
          <a:p>
            <a:pPr>
              <a:buClr>
                <a:srgbClr val="C00000"/>
              </a:buClr>
            </a:pPr>
            <a:r>
              <a:rPr lang="it-IT" sz="2400" dirty="0" smtClean="0">
                <a:solidFill>
                  <a:schemeClr val="bg1"/>
                </a:solidFill>
                <a:latin typeface="Futura Md BT"/>
              </a:rPr>
              <a:t>Merck </a:t>
            </a:r>
            <a:r>
              <a:rPr lang="it-IT" sz="2400" dirty="0" err="1" smtClean="0">
                <a:solidFill>
                  <a:schemeClr val="bg1"/>
                </a:solidFill>
                <a:latin typeface="Futura Md BT"/>
              </a:rPr>
              <a:t>Serono-Erbitux</a:t>
            </a:r>
            <a:r>
              <a:rPr lang="it-IT" sz="2400" dirty="0">
                <a:solidFill>
                  <a:schemeClr val="bg1"/>
                </a:solidFill>
                <a:latin typeface="Futura Md BT"/>
              </a:rPr>
              <a:t> </a:t>
            </a:r>
            <a:endParaRPr lang="it-IT" sz="2400" dirty="0" smtClean="0">
              <a:solidFill>
                <a:schemeClr val="bg1"/>
              </a:solidFill>
              <a:latin typeface="Futura Md BT"/>
            </a:endParaRPr>
          </a:p>
          <a:p>
            <a:pPr>
              <a:buClr>
                <a:srgbClr val="C00000"/>
              </a:buClr>
            </a:pPr>
            <a:r>
              <a:rPr lang="it-IT" sz="2400" dirty="0" smtClean="0">
                <a:solidFill>
                  <a:schemeClr val="bg1"/>
                </a:solidFill>
                <a:latin typeface="Futura Md BT"/>
              </a:rPr>
              <a:t>“</a:t>
            </a:r>
            <a:r>
              <a:rPr lang="it-IT" sz="2400" dirty="0" err="1" smtClean="0">
                <a:solidFill>
                  <a:schemeClr val="bg1"/>
                </a:solidFill>
                <a:latin typeface="Futura Md BT"/>
              </a:rPr>
              <a:t>See</a:t>
            </a:r>
            <a:r>
              <a:rPr lang="it-IT" sz="2400" dirty="0" smtClean="0">
                <a:solidFill>
                  <a:schemeClr val="bg1"/>
                </a:solidFill>
                <a:latin typeface="Futura Md BT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Futura Md BT"/>
              </a:rPr>
              <a:t>the </a:t>
            </a:r>
            <a:r>
              <a:rPr lang="it-IT" sz="2400" dirty="0" err="1">
                <a:solidFill>
                  <a:schemeClr val="bg1"/>
                </a:solidFill>
                <a:latin typeface="Futura Md BT"/>
              </a:rPr>
              <a:t>Difference</a:t>
            </a:r>
            <a:r>
              <a:rPr lang="it-IT" sz="2400" dirty="0">
                <a:solidFill>
                  <a:schemeClr val="bg1"/>
                </a:solidFill>
                <a:latin typeface="Futura Md BT"/>
              </a:rPr>
              <a:t>”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8376286" y="6150532"/>
            <a:ext cx="466329" cy="477608"/>
            <a:chOff x="7147254" y="3943891"/>
            <a:chExt cx="466329" cy="477608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254" y="3943891"/>
              <a:ext cx="466329" cy="477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riangolo isoscele 18"/>
            <p:cNvSpPr/>
            <p:nvPr/>
          </p:nvSpPr>
          <p:spPr>
            <a:xfrm rot="5400000">
              <a:off x="7277360" y="4076176"/>
              <a:ext cx="229120" cy="178532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Avanti o successivo 2">
            <a:hlinkClick r:id="rId2" action="ppaction://hlinkfile" highlightClick="1"/>
          </p:cNvPr>
          <p:cNvSpPr/>
          <p:nvPr/>
        </p:nvSpPr>
        <p:spPr>
          <a:xfrm>
            <a:off x="8376286" y="6150532"/>
            <a:ext cx="466329" cy="476076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6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200" y="2177700"/>
            <a:ext cx="8229600" cy="3770711"/>
          </a:xfrm>
        </p:spPr>
        <p:txBody>
          <a:bodyPr>
            <a:normAutofit/>
          </a:bodyPr>
          <a:lstStyle/>
          <a:p>
            <a:r>
              <a:rPr lang="it-IT" sz="3000" dirty="0" smtClean="0">
                <a:latin typeface="Georgia" panose="02040502050405020303" pitchFamily="18" charset="0"/>
              </a:rPr>
              <a:t>Woody Allen disse “le due parole più dolci </a:t>
            </a:r>
            <a:r>
              <a:rPr lang="it-IT" sz="3000" dirty="0">
                <a:latin typeface="Georgia" panose="02040502050405020303" pitchFamily="18" charset="0"/>
              </a:rPr>
              <a:t>	</a:t>
            </a:r>
            <a:r>
              <a:rPr lang="it-IT" sz="3000" dirty="0" smtClean="0">
                <a:latin typeface="Georgia" panose="02040502050405020303" pitchFamily="18" charset="0"/>
              </a:rPr>
              <a:t>da </a:t>
            </a:r>
            <a:r>
              <a:rPr lang="it-IT" sz="3000" dirty="0" smtClean="0">
                <a:latin typeface="Georgia" panose="02040502050405020303" pitchFamily="18" charset="0"/>
              </a:rPr>
              <a:t>ascoltare non sono </a:t>
            </a:r>
            <a:r>
              <a:rPr lang="it-IT" sz="3000" b="1" dirty="0" smtClean="0">
                <a:latin typeface="Georgia" panose="02040502050405020303" pitchFamily="18" charset="0"/>
              </a:rPr>
              <a:t>TI AMO</a:t>
            </a:r>
            <a:r>
              <a:rPr lang="it-IT" sz="3000" dirty="0" smtClean="0">
                <a:latin typeface="Georgia" panose="02040502050405020303" pitchFamily="18" charset="0"/>
              </a:rPr>
              <a:t>, ma piuttosto </a:t>
            </a:r>
            <a:r>
              <a:rPr lang="it-IT" sz="3000" b="1" dirty="0" smtClean="0">
                <a:latin typeface="Georgia" panose="02040502050405020303" pitchFamily="18" charset="0"/>
              </a:rPr>
              <a:t>È </a:t>
            </a:r>
            <a:r>
              <a:rPr lang="it-IT" sz="3000" b="1" dirty="0" smtClean="0">
                <a:latin typeface="Georgia" panose="02040502050405020303" pitchFamily="18" charset="0"/>
              </a:rPr>
              <a:t>NEGATIVO</a:t>
            </a:r>
            <a:r>
              <a:rPr lang="it-IT" sz="3000" dirty="0" smtClean="0">
                <a:latin typeface="Georgia" panose="02040502050405020303" pitchFamily="18" charset="0"/>
              </a:rPr>
              <a:t>” riferendosi ad un esame diagnostico …</a:t>
            </a:r>
          </a:p>
          <a:p>
            <a:r>
              <a:rPr lang="it-IT" sz="3000" dirty="0" smtClean="0">
                <a:latin typeface="Georgia" panose="02040502050405020303" pitchFamily="18" charset="0"/>
              </a:rPr>
              <a:t>Comunicare cura in modo corretto può far sorridere, fornisce speranza e forza, motiva altri pazienti e supporta le famiglie.</a:t>
            </a:r>
            <a:endParaRPr lang="it-IT" sz="3000" dirty="0">
              <a:latin typeface="Georgia" panose="02040502050405020303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2951345" y="818804"/>
            <a:ext cx="3600000" cy="1156260"/>
          </a:xfrm>
          <a:prstGeom prst="rect">
            <a:avLst/>
          </a:prstGeom>
        </p:spPr>
      </p:pic>
      <p:sp>
        <p:nvSpPr>
          <p:cNvPr id="6" name="Segnaposto testo 4"/>
          <p:cNvSpPr txBox="1">
            <a:spLocks/>
          </p:cNvSpPr>
          <p:nvPr/>
        </p:nvSpPr>
        <p:spPr>
          <a:xfrm>
            <a:off x="3669202" y="1092119"/>
            <a:ext cx="1991032" cy="72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3200"/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>
                <a:latin typeface="Futura Md BT"/>
              </a:rPr>
              <a:t>MITO</a:t>
            </a:r>
          </a:p>
        </p:txBody>
      </p:sp>
    </p:spTree>
    <p:extLst>
      <p:ext uri="{BB962C8B-B14F-4D97-AF65-F5344CB8AC3E}">
        <p14:creationId xmlns:p14="http://schemas.microsoft.com/office/powerpoint/2010/main" val="252352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566594" y="1168176"/>
            <a:ext cx="8508450" cy="273277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1655543"/>
            <a:ext cx="7772400" cy="2021907"/>
          </a:xfrm>
        </p:spPr>
        <p:txBody>
          <a:bodyPr>
            <a:noAutofit/>
          </a:bodyPr>
          <a:lstStyle/>
          <a:p>
            <a:r>
              <a:rPr lang="it-IT" sz="3200" dirty="0" smtClean="0">
                <a:latin typeface="Futura Md BT"/>
              </a:rPr>
              <a:t>In ambito “salute e benessere” non </a:t>
            </a:r>
            <a:br>
              <a:rPr lang="it-IT" sz="3200" dirty="0" smtClean="0">
                <a:latin typeface="Futura Md BT"/>
              </a:rPr>
            </a:br>
            <a:r>
              <a:rPr lang="it-IT" sz="3200" dirty="0" smtClean="0">
                <a:latin typeface="Futura Md BT"/>
              </a:rPr>
              <a:t>c’è spazio per la comunicazione </a:t>
            </a:r>
            <a:br>
              <a:rPr lang="it-IT" sz="3200" dirty="0" smtClean="0">
                <a:latin typeface="Futura Md BT"/>
              </a:rPr>
            </a:br>
            <a:r>
              <a:rPr lang="it-IT" sz="3200" dirty="0" err="1" smtClean="0">
                <a:latin typeface="Futura Md BT"/>
              </a:rPr>
              <a:t>one-to-one</a:t>
            </a:r>
            <a:r>
              <a:rPr lang="it-IT" sz="3200" dirty="0" smtClean="0">
                <a:latin typeface="Futura Md BT"/>
              </a:rPr>
              <a:t>, </a:t>
            </a:r>
            <a:r>
              <a:rPr lang="it-IT" sz="3200" dirty="0" err="1" smtClean="0">
                <a:latin typeface="Futura Md BT"/>
              </a:rPr>
              <a:t>storytelling</a:t>
            </a:r>
            <a:r>
              <a:rPr lang="it-IT" sz="3200" dirty="0">
                <a:latin typeface="Futura Md BT"/>
              </a:rPr>
              <a:t> </a:t>
            </a:r>
            <a:r>
              <a:rPr lang="it-IT" sz="3200" dirty="0" smtClean="0">
                <a:latin typeface="Futura Md BT"/>
              </a:rPr>
              <a:t>e </a:t>
            </a:r>
            <a:r>
              <a:rPr lang="it-IT" sz="3200" dirty="0" err="1" smtClean="0">
                <a:latin typeface="Futura Md BT"/>
              </a:rPr>
              <a:t>content</a:t>
            </a:r>
            <a:r>
              <a:rPr lang="it-IT" sz="3200" dirty="0" smtClean="0">
                <a:latin typeface="Futura Md BT"/>
              </a:rPr>
              <a:t> marketing	.	</a:t>
            </a:r>
            <a:endParaRPr lang="it-IT" sz="3200" dirty="0">
              <a:latin typeface="Futura Md B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4934154" y="4219662"/>
            <a:ext cx="3600000" cy="11562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635849" y="4238877"/>
            <a:ext cx="3600000" cy="1156260"/>
          </a:xfrm>
          <a:prstGeom prst="rect">
            <a:avLst/>
          </a:prstGeom>
        </p:spPr>
      </p:pic>
      <p:sp>
        <p:nvSpPr>
          <p:cNvPr id="9" name="Segnaposto testo 4"/>
          <p:cNvSpPr>
            <a:spLocks noGrp="1"/>
          </p:cNvSpPr>
          <p:nvPr>
            <p:ph type="subTitle" idx="1"/>
          </p:nvPr>
        </p:nvSpPr>
        <p:spPr>
          <a:xfrm>
            <a:off x="1324833" y="4562891"/>
            <a:ext cx="1991032" cy="725129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Futura Md BT"/>
              </a:rPr>
              <a:t>MITO</a:t>
            </a:r>
            <a:endParaRPr lang="it-IT" dirty="0">
              <a:solidFill>
                <a:schemeClr val="tx1"/>
              </a:solidFill>
              <a:latin typeface="Futura Md BT"/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738638" y="4534016"/>
            <a:ext cx="1991032" cy="72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Futura Md BT"/>
              </a:rPr>
              <a:t>REALTÀ</a:t>
            </a:r>
          </a:p>
        </p:txBody>
      </p:sp>
    </p:spTree>
    <p:extLst>
      <p:ext uri="{BB962C8B-B14F-4D97-AF65-F5344CB8AC3E}">
        <p14:creationId xmlns:p14="http://schemas.microsoft.com/office/powerpoint/2010/main" val="26020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1950" y="2129575"/>
            <a:ext cx="8229600" cy="4525963"/>
          </a:xfrm>
        </p:spPr>
        <p:txBody>
          <a:bodyPr>
            <a:noAutofit/>
          </a:bodyPr>
          <a:lstStyle/>
          <a:p>
            <a:r>
              <a:rPr lang="it-IT" sz="2800" dirty="0" smtClean="0">
                <a:latin typeface="Georgia" panose="02040502050405020303" pitchFamily="18" charset="0"/>
              </a:rPr>
              <a:t>Forse il più complesso da sfatare senza entrare nei tecnicismi ma:</a:t>
            </a:r>
          </a:p>
          <a:p>
            <a:pPr lvl="1"/>
            <a:r>
              <a:rPr lang="it-IT" dirty="0" err="1" smtClean="0">
                <a:latin typeface="Georgia" panose="02040502050405020303" pitchFamily="18" charset="0"/>
              </a:rPr>
              <a:t>Patient</a:t>
            </a:r>
            <a:r>
              <a:rPr lang="it-IT" dirty="0" smtClean="0">
                <a:latin typeface="Georgia" panose="02040502050405020303" pitchFamily="18" charset="0"/>
              </a:rPr>
              <a:t> </a:t>
            </a:r>
            <a:r>
              <a:rPr lang="it-IT" dirty="0" err="1" smtClean="0">
                <a:latin typeface="Georgia" panose="02040502050405020303" pitchFamily="18" charset="0"/>
              </a:rPr>
              <a:t>centricity</a:t>
            </a:r>
            <a:r>
              <a:rPr lang="it-IT" dirty="0" smtClean="0">
                <a:latin typeface="Georgia" panose="02040502050405020303" pitchFamily="18" charset="0"/>
              </a:rPr>
              <a:t>: le storie delle persone come narrazione principale;</a:t>
            </a:r>
          </a:p>
          <a:p>
            <a:pPr lvl="1"/>
            <a:r>
              <a:rPr lang="it-IT" dirty="0" smtClean="0">
                <a:latin typeface="Georgia" panose="02040502050405020303" pitchFamily="18" charset="0"/>
              </a:rPr>
              <a:t>Promozione: messaggi “personalizzati” portati al target tramite </a:t>
            </a:r>
            <a:r>
              <a:rPr lang="it-IT" dirty="0" err="1" smtClean="0">
                <a:latin typeface="Georgia" panose="02040502050405020303" pitchFamily="18" charset="0"/>
              </a:rPr>
              <a:t>tablet</a:t>
            </a:r>
            <a:r>
              <a:rPr lang="it-IT" dirty="0" smtClean="0">
                <a:latin typeface="Georgia" panose="02040502050405020303" pitchFamily="18" charset="0"/>
              </a:rPr>
              <a:t> mediante sofisticate piattaforme di CRM e CLM integrato;</a:t>
            </a:r>
          </a:p>
          <a:p>
            <a:pPr lvl="1"/>
            <a:r>
              <a:rPr lang="it-IT" dirty="0" smtClean="0">
                <a:latin typeface="Georgia" panose="02040502050405020303" pitchFamily="18" charset="0"/>
              </a:rPr>
              <a:t>Big data </a:t>
            </a:r>
            <a:r>
              <a:rPr lang="it-IT" dirty="0" err="1" smtClean="0">
                <a:latin typeface="Georgia" panose="02040502050405020303" pitchFamily="18" charset="0"/>
              </a:rPr>
              <a:t>analytics</a:t>
            </a:r>
            <a:r>
              <a:rPr lang="it-IT" dirty="0" smtClean="0">
                <a:latin typeface="Georgia" panose="02040502050405020303" pitchFamily="18" charset="0"/>
              </a:rPr>
              <a:t>: fitness </a:t>
            </a:r>
            <a:r>
              <a:rPr lang="it-IT" dirty="0" err="1" smtClean="0">
                <a:latin typeface="Georgia" panose="02040502050405020303" pitchFamily="18" charset="0"/>
              </a:rPr>
              <a:t>app</a:t>
            </a:r>
            <a:r>
              <a:rPr lang="it-IT" dirty="0" smtClean="0">
                <a:latin typeface="Georgia" panose="02040502050405020303" pitchFamily="18" charset="0"/>
              </a:rPr>
              <a:t>, wellness </a:t>
            </a:r>
            <a:r>
              <a:rPr lang="it-IT" dirty="0" err="1" smtClean="0">
                <a:latin typeface="Georgia" panose="02040502050405020303" pitchFamily="18" charset="0"/>
              </a:rPr>
              <a:t>app</a:t>
            </a:r>
            <a:r>
              <a:rPr lang="it-IT" dirty="0" smtClean="0">
                <a:latin typeface="Georgia" panose="02040502050405020303" pitchFamily="18" charset="0"/>
              </a:rPr>
              <a:t>, </a:t>
            </a:r>
            <a:r>
              <a:rPr lang="it-IT" dirty="0" err="1" smtClean="0">
                <a:latin typeface="Georgia" panose="02040502050405020303" pitchFamily="18" charset="0"/>
              </a:rPr>
              <a:t>wearables</a:t>
            </a:r>
            <a:r>
              <a:rPr lang="it-IT" dirty="0">
                <a:latin typeface="Georgia" panose="02040502050405020303" pitchFamily="18" charset="0"/>
              </a:rPr>
              <a:t> </a:t>
            </a:r>
            <a:r>
              <a:rPr lang="it-IT" dirty="0" smtClean="0">
                <a:latin typeface="Georgia" panose="02040502050405020303" pitchFamily="18" charset="0"/>
              </a:rPr>
              <a:t>(Pazienti, </a:t>
            </a:r>
            <a:r>
              <a:rPr lang="it-IT" dirty="0" err="1">
                <a:latin typeface="Georgia" panose="02040502050405020303" pitchFamily="18" charset="0"/>
              </a:rPr>
              <a:t>C</a:t>
            </a:r>
            <a:r>
              <a:rPr lang="it-IT" dirty="0" err="1" smtClean="0">
                <a:latin typeface="Georgia" panose="02040502050405020303" pitchFamily="18" charset="0"/>
              </a:rPr>
              <a:t>aregivers</a:t>
            </a:r>
            <a:r>
              <a:rPr lang="it-IT" dirty="0" smtClean="0">
                <a:latin typeface="Georgia" panose="02040502050405020303" pitchFamily="18" charset="0"/>
              </a:rPr>
              <a:t>, Cittadini).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2951345" y="818804"/>
            <a:ext cx="3600000" cy="1156260"/>
          </a:xfrm>
          <a:prstGeom prst="rect">
            <a:avLst/>
          </a:prstGeom>
        </p:spPr>
      </p:pic>
      <p:sp>
        <p:nvSpPr>
          <p:cNvPr id="6" name="Segnaposto testo 4"/>
          <p:cNvSpPr txBox="1">
            <a:spLocks/>
          </p:cNvSpPr>
          <p:nvPr/>
        </p:nvSpPr>
        <p:spPr>
          <a:xfrm>
            <a:off x="3669202" y="1092119"/>
            <a:ext cx="1991032" cy="72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3200"/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>
                <a:latin typeface="Futura Md BT"/>
              </a:rPr>
              <a:t>MITO</a:t>
            </a:r>
          </a:p>
        </p:txBody>
      </p:sp>
    </p:spTree>
    <p:extLst>
      <p:ext uri="{BB962C8B-B14F-4D97-AF65-F5344CB8AC3E}">
        <p14:creationId xmlns:p14="http://schemas.microsoft.com/office/powerpoint/2010/main" val="55305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8" t="10612" r="26026" b="8852"/>
          <a:stretch/>
        </p:blipFill>
        <p:spPr>
          <a:xfrm>
            <a:off x="3662582" y="4306287"/>
            <a:ext cx="1818836" cy="1909596"/>
          </a:xfrm>
          <a:prstGeom prst="rect">
            <a:avLst/>
          </a:prstGeom>
        </p:spPr>
      </p:pic>
      <p:sp>
        <p:nvSpPr>
          <p:cNvPr id="8" name="Rettangolo 2"/>
          <p:cNvSpPr>
            <a:spLocks noChangeArrowheads="1"/>
          </p:cNvSpPr>
          <p:nvPr/>
        </p:nvSpPr>
        <p:spPr bwMode="auto">
          <a:xfrm>
            <a:off x="0" y="6334780"/>
            <a:ext cx="91440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it-IT" sz="1050" dirty="0" smtClean="0">
                <a:latin typeface="Futura Md BT"/>
                <a:cs typeface="Calibri" pitchFamily="34" charset="0"/>
              </a:rPr>
              <a:t>Via </a:t>
            </a:r>
            <a:r>
              <a:rPr lang="it-IT" sz="1050" dirty="0">
                <a:latin typeface="Futura Md BT"/>
                <a:cs typeface="Calibri" pitchFamily="34" charset="0"/>
              </a:rPr>
              <a:t>Valtellina 15/17 - 20159 Milano - tel. 02 30.57.57.1</a:t>
            </a:r>
          </a:p>
          <a:p>
            <a:pPr algn="ctr" defTabSz="914400">
              <a:defRPr/>
            </a:pPr>
            <a:r>
              <a:rPr lang="it-IT" sz="1050" dirty="0">
                <a:latin typeface="Futura Md BT"/>
                <a:cs typeface="Calibri" pitchFamily="34" charset="0"/>
                <a:hlinkClick r:id="rId3"/>
              </a:rPr>
              <a:t>http://</a:t>
            </a:r>
            <a:r>
              <a:rPr lang="it-IT" sz="1050" dirty="0" smtClean="0">
                <a:latin typeface="Futura Md BT"/>
                <a:cs typeface="Calibri" pitchFamily="34" charset="0"/>
                <a:hlinkClick r:id="rId3"/>
              </a:rPr>
              <a:t>www.mccannhealth.com</a:t>
            </a:r>
            <a:endParaRPr lang="it-IT" sz="1050" dirty="0" smtClean="0">
              <a:latin typeface="Futura Md BT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52936" y="1808053"/>
            <a:ext cx="33921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 smtClean="0" bmk="_MailAutoSig">
              <a:latin typeface="Futura Md BT"/>
              <a:ea typeface="ＭＳ Ｐゴシック" charset="-128"/>
              <a:cs typeface="ＭＳ Ｐゴシック" charset="-128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 smtClean="0" bmk="_MailAutoSig">
                <a:latin typeface="Futura Md BT"/>
                <a:ea typeface="ＭＳ Ｐゴシック" charset="-128"/>
                <a:cs typeface="ＭＳ Ｐゴシック" charset="-128"/>
              </a:rPr>
              <a:t>Massimiliano Barawitzka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i="1" dirty="0" err="1" smtClean="0" bmk="_MailAutoSig">
                <a:latin typeface="Futura Md BT"/>
                <a:ea typeface="ＭＳ Ｐゴシック" charset="-128"/>
                <a:cs typeface="ＭＳ Ｐゴシック" charset="-128"/>
              </a:rPr>
              <a:t>Managing</a:t>
            </a:r>
            <a:r>
              <a:rPr lang="it-IT" sz="1400" i="1" dirty="0" smtClean="0" bmk="_MailAutoSig">
                <a:latin typeface="Futura Md BT"/>
                <a:ea typeface="ＭＳ Ｐゴシック" charset="-128"/>
                <a:cs typeface="ＭＳ Ｐゴシック" charset="-128"/>
              </a:rPr>
              <a:t> </a:t>
            </a:r>
            <a:r>
              <a:rPr lang="it-IT" sz="1400" i="1" dirty="0" err="1" smtClean="0" bmk="_MailAutoSig">
                <a:latin typeface="Futura Md BT"/>
                <a:ea typeface="ＭＳ Ｐゴシック" charset="-128"/>
                <a:cs typeface="ＭＳ Ｐゴシック" charset="-128"/>
              </a:rPr>
              <a:t>Director</a:t>
            </a:r>
            <a:endParaRPr lang="it-IT" sz="1400" b="1" dirty="0" smtClean="0" bmk="_MailAutoSig">
              <a:latin typeface="Futura Md BT"/>
              <a:ea typeface="Times New Roman" pitchFamily="18" charset="0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 smtClean="0" bmk="_MailAutoSig">
              <a:latin typeface="Futura Md BT"/>
              <a:ea typeface="ＭＳ Ｐゴシック" charset="-128"/>
              <a:cs typeface="ＭＳ Ｐゴシック" charset="-128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smtClean="0" bmk="_MailAutoSig">
                <a:latin typeface="Futura Md BT"/>
                <a:ea typeface="Times New Roman" pitchFamily="18" charset="0"/>
                <a:cs typeface="Times New Roman" pitchFamily="18" charset="0"/>
                <a:hlinkClick r:id="rId4"/>
              </a:rPr>
              <a:t>massimiliano.barawitzka@mccann.com</a:t>
            </a:r>
            <a:endParaRPr lang="it-IT" sz="1200" dirty="0" smtClean="0" bmk="_MailAutoSig">
              <a:latin typeface="Futura Md BT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latin typeface="Futura Md BT"/>
                <a:hlinkClick r:id="rId5"/>
              </a:rPr>
              <a:t>https://</a:t>
            </a:r>
            <a:r>
              <a:rPr lang="it-IT" sz="1200" dirty="0" smtClean="0">
                <a:latin typeface="Futura Md BT"/>
                <a:hlinkClick r:id="rId5"/>
              </a:rPr>
              <a:t>it.linkedin.com/in/maxbarawitzka/it</a:t>
            </a:r>
            <a:endParaRPr lang="it-IT" sz="1200" dirty="0" smtClean="0">
              <a:latin typeface="Futura Md BT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 bmk="_MailAutoSig">
              <a:latin typeface="Futura Md BT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smtClean="0" bmk="_MailAutoSig">
                <a:latin typeface="Futura Md BT"/>
                <a:ea typeface="Times New Roman" pitchFamily="18" charset="0"/>
                <a:cs typeface="Times New Roman" pitchFamily="18" charset="0"/>
              </a:rPr>
              <a:t>Phone</a:t>
            </a:r>
            <a:r>
              <a:rPr lang="it-IT" sz="1200" dirty="0" bmk="_MailAutoSig">
                <a:latin typeface="Futura Md BT"/>
                <a:ea typeface="Times New Roman" pitchFamily="18" charset="0"/>
                <a:cs typeface="Times New Roman" pitchFamily="18" charset="0"/>
              </a:rPr>
              <a:t>: +39 02 </a:t>
            </a:r>
            <a:r>
              <a:rPr lang="it-IT" sz="1200" dirty="0" smtClean="0" bmk="_MailAutoSig">
                <a:latin typeface="Futura Md BT"/>
                <a:ea typeface="Times New Roman" pitchFamily="18" charset="0"/>
                <a:cs typeface="Times New Roman" pitchFamily="18" charset="0"/>
              </a:rPr>
              <a:t>30575 37</a:t>
            </a:r>
            <a:endParaRPr lang="it-IT" sz="1200" dirty="0" bmk="_MailAutoSig">
              <a:latin typeface="Futura Md BT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 smtClean="0" bmk="_MailAutoSig">
                <a:latin typeface="Futura Md BT"/>
                <a:ea typeface="Times New Roman" pitchFamily="18" charset="0"/>
                <a:cs typeface="Times New Roman" pitchFamily="18" charset="0"/>
              </a:rPr>
              <a:t>Mobile</a:t>
            </a:r>
            <a:r>
              <a:rPr lang="it-IT" sz="1200" dirty="0" bmk="_MailAutoSig">
                <a:latin typeface="Futura Md BT"/>
                <a:ea typeface="Times New Roman" pitchFamily="18" charset="0"/>
                <a:cs typeface="Times New Roman" pitchFamily="18" charset="0"/>
              </a:rPr>
              <a:t>: +</a:t>
            </a:r>
            <a:r>
              <a:rPr lang="it-IT" sz="1200" dirty="0" smtClean="0" bmk="_MailAutoSig">
                <a:latin typeface="Futura Md BT"/>
                <a:ea typeface="Times New Roman" pitchFamily="18" charset="0"/>
                <a:cs typeface="Times New Roman" pitchFamily="18" charset="0"/>
              </a:rPr>
              <a:t>3</a:t>
            </a:r>
            <a:r>
              <a:rPr lang="it-IT" sz="1200" dirty="0" smtClean="0">
                <a:latin typeface="Futura Md BT"/>
              </a:rPr>
              <a:t>9 3487 100 832</a:t>
            </a:r>
            <a:endParaRPr lang="it-IT" sz="1200" dirty="0"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10173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4934154" y="4229287"/>
            <a:ext cx="3600000" cy="115626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635849" y="4238877"/>
            <a:ext cx="3600000" cy="1156260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subTitle" idx="1"/>
          </p:nvPr>
        </p:nvSpPr>
        <p:spPr>
          <a:xfrm>
            <a:off x="1324833" y="4562891"/>
            <a:ext cx="1991032" cy="725129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Futura Md BT"/>
              </a:rPr>
              <a:t>MITO</a:t>
            </a:r>
            <a:endParaRPr lang="it-IT" dirty="0">
              <a:solidFill>
                <a:schemeClr val="tx1"/>
              </a:solidFill>
              <a:latin typeface="Futura Md BT"/>
            </a:endParaRPr>
          </a:p>
        </p:txBody>
      </p:sp>
      <p:sp>
        <p:nvSpPr>
          <p:cNvPr id="8" name="Segnaposto testo 4"/>
          <p:cNvSpPr txBox="1">
            <a:spLocks/>
          </p:cNvSpPr>
          <p:nvPr/>
        </p:nvSpPr>
        <p:spPr>
          <a:xfrm>
            <a:off x="5738638" y="4543641"/>
            <a:ext cx="1991032" cy="72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Futura Md BT"/>
              </a:rPr>
              <a:t>REALTÀ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566594" y="1168176"/>
            <a:ext cx="8508450" cy="273277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it-IT" sz="3400" dirty="0" smtClean="0">
                <a:latin typeface="Futura Md BT" panose="020B0602020204020303" pitchFamily="34" charset="0"/>
              </a:rPr>
              <a:t>In ambito “salute” la comunicazione </a:t>
            </a:r>
            <a:br>
              <a:rPr lang="it-IT" sz="3400" dirty="0" smtClean="0">
                <a:latin typeface="Futura Md BT" panose="020B0602020204020303" pitchFamily="34" charset="0"/>
              </a:rPr>
            </a:br>
            <a:r>
              <a:rPr lang="it-IT" sz="3400" dirty="0" smtClean="0">
                <a:latin typeface="Futura Md BT" panose="020B0602020204020303" pitchFamily="34" charset="0"/>
              </a:rPr>
              <a:t>non è mai creativa.</a:t>
            </a:r>
            <a:br>
              <a:rPr lang="it-IT" sz="3400" dirty="0" smtClean="0">
                <a:latin typeface="Futura Md BT" panose="020B0602020204020303" pitchFamily="34" charset="0"/>
              </a:rPr>
            </a:br>
            <a:r>
              <a:rPr lang="it-IT" sz="3400" dirty="0" smtClean="0">
                <a:latin typeface="Futura Md BT" panose="020B0602020204020303" pitchFamily="34" charset="0"/>
              </a:rPr>
              <a:t>									</a:t>
            </a:r>
            <a:endParaRPr lang="it-IT" sz="3400" dirty="0">
              <a:latin typeface="Futura Md BT" panose="020B06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1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534" y="872970"/>
            <a:ext cx="2106932" cy="85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41.media.tumblr.com/14903caa6dd5e1c9f0a7dd0543ed04ce/tumblr_nig7brHwEB1u8baaeo8_128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1"/>
          <a:stretch/>
        </p:blipFill>
        <p:spPr bwMode="auto">
          <a:xfrm>
            <a:off x="1392991" y="529879"/>
            <a:ext cx="873990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0" y="5438048"/>
            <a:ext cx="8137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00000"/>
              </a:buClr>
            </a:pPr>
            <a:r>
              <a:rPr lang="it-IT" sz="2400" dirty="0" smtClean="0">
                <a:latin typeface="Futura Md BT"/>
              </a:rPr>
              <a:t>Cannes 2015</a:t>
            </a:r>
          </a:p>
          <a:p>
            <a:pPr>
              <a:buClr>
                <a:srgbClr val="C00000"/>
              </a:buClr>
            </a:pPr>
            <a:r>
              <a:rPr lang="it-IT" sz="2400" dirty="0" smtClean="0">
                <a:latin typeface="Futura Md BT"/>
              </a:rPr>
              <a:t>AstraZeneca</a:t>
            </a:r>
          </a:p>
          <a:p>
            <a:pPr>
              <a:buClr>
                <a:srgbClr val="C00000"/>
              </a:buClr>
            </a:pPr>
            <a:r>
              <a:rPr lang="it-IT" sz="2400" dirty="0" smtClean="0">
                <a:latin typeface="Futura Md BT"/>
              </a:rPr>
              <a:t>“Take </a:t>
            </a:r>
            <a:r>
              <a:rPr lang="it-IT" sz="2400" dirty="0" err="1" smtClean="0">
                <a:latin typeface="Futura Md BT"/>
              </a:rPr>
              <a:t>it</a:t>
            </a:r>
            <a:r>
              <a:rPr lang="it-IT" sz="2400" dirty="0" smtClean="0">
                <a:latin typeface="Futura Md BT"/>
              </a:rPr>
              <a:t> from a </a:t>
            </a:r>
            <a:r>
              <a:rPr lang="it-IT" sz="2400" dirty="0" err="1" smtClean="0">
                <a:latin typeface="Futura Md BT"/>
              </a:rPr>
              <a:t>fish</a:t>
            </a:r>
            <a:r>
              <a:rPr lang="it-IT" sz="2400" dirty="0" smtClean="0">
                <a:latin typeface="Futura Md BT"/>
              </a:rPr>
              <a:t>”</a:t>
            </a:r>
            <a:endParaRPr lang="it-IT" sz="2400" dirty="0">
              <a:latin typeface="Futura Md BT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8376286" y="6150532"/>
            <a:ext cx="466329" cy="477608"/>
            <a:chOff x="7147254" y="3943891"/>
            <a:chExt cx="466329" cy="47760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254" y="3943891"/>
              <a:ext cx="466329" cy="477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riangolo isoscele 11"/>
            <p:cNvSpPr/>
            <p:nvPr/>
          </p:nvSpPr>
          <p:spPr>
            <a:xfrm rot="5400000">
              <a:off x="7277360" y="4076176"/>
              <a:ext cx="229120" cy="178532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Avanti o successivo 13">
            <a:hlinkClick r:id="rId5" action="ppaction://hlinkfile" highlightClick="1"/>
          </p:cNvPr>
          <p:cNvSpPr/>
          <p:nvPr/>
        </p:nvSpPr>
        <p:spPr>
          <a:xfrm>
            <a:off x="7158755" y="2677849"/>
            <a:ext cx="466329" cy="409034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AutoShape 2" descr="data:image/jpeg;base64,/9j/4AAQSkZJRgABAQAAAQABAAD/2wCEAAkGBxQSEhUUExQVFhUXGBcXFxgXFxUXGhwUFBUXFxcXGBgYHSggGR0lHRQUITEhJSkrLi4uFx8zODMsNygtLiwBCgoKDg0OGxAQGywkHyQsLCwsLCwsLCwsLCwsLCwsLCwsLCwsLCwsLCwsLCwsLCwsLCwsLCwsLCwsLCwsLCwsLP/AABEIAL0BCwMBEQACEQEDEQH/xAAbAAEAAgMBAQAAAAAAAAAAAAAABAUCAwYBB//EADkQAAIBAgMFBQcDAwQDAAAAAAABAgMRBCExBRJBUWEGInGBkRMyobHB0fBCUuEHkvEjM2JyFUOC/8QAGgEBAAMBAQEAAAAAAAAAAAAAAAIDBAEFBv/EADARAAICAQQCAAUDAwQDAAAAAAABAgMRBBIhMUFRBRMiMmEUQnGBkaEjscHRFSQz/9oADAMBAAIRAxEAPwD7iAAAAAAAAAAAAAAAAYzkkm27JZt9EcbxyFychj+00p503uwbajzaX6uhjeqTjleejR8lp4ZGobYqxW97SXRPP5nY2tLLIuHOEWuA7RP/ANiTXNa+nEuhZnsg44OipVFJJxd09GXEDMAAAAAAAAAAAAAAAAAAAAAAAAAAAAAAAAAAAAAAAAAAA5r+oGPdLCtR1qSUPJ5v5W8zHrpuNWF2+Dd8PqU7svpcnFtd6FJfpST8bXZ5kv8A6RrXhFv7ZWPyyTKW/UUV7sdfEvzvswukVbdsMvtkhVN6Vo6L5l8Z75Yj0ipx2rkveze01GbpyeT06S/k1V2LO0plFpZOrLyAAAAAAAAAAAAAAAAAAAAAAAAAAAAAAAAAAAAAAAAAABwn9SKm9Vw1Pq5P+6KXyZ5evebK4nq/D/pqtn+MHNYetb2tXjdpfnoefXPap2vyydkMuFX4NtKe5TX7p/Us3fLrXtlclvsfpEvf9nFRjnJ/ly7f8qKhHtlW3e3J9EiNqcevxbNEXGqP5KWnNnUbA2u5JQq6/pf0fU21zbXJTKOHwdAWkAAAAAAAAAAAAAAAAAAAAAAAAAAAAAAAAAAAAAAAAAfOe2OIU8aknfcgl599v6Hia2f/ALK/EX/yexpY40r/AC/+jn40+5CP7pNvwMCj9EI++Sxy/wBScvSwS071bv3YLLxL1JSucvEUUYxUl5Z7hKl96rLTgKprm6X9BZHGK0SMK7/6k8uS5Itpef8AVs/oVzX7IkinN1M/dj8WaYTlZz0iqUVHjydTsPbibVKbu9FL6Nm6u6L+nJnlBrk6EvKwAAAAAAAAAAAAAAAAAAAAAAAAAAAAAAAAAAAAAAD4/Wqb2Im+bkvjL7nydtu69v8AlH0UYbaEv4f+x7T/AEPlH6fydjZ9SfpGeUeGvbNcouz6sobeOfJPjP8ABIcd7dh+mOb8jXxJqHhdlCbWZeWZOe+7vKEdOpP5iseX9q6OKO1YXbNkKrnx3afzLFOU+c4iRcVHjtkmhiFpTV+ui9TVXcuq0VTrf7jptl9oWrRrNct5fXmboXLGJPkzSr9HSxkmrrNM0FR6AAAAAAAAAAAAAAAAAAAAAAAAAAAAAAAACv2htuhR/wBypFPks36Ips1Fdf3ySL6tNbb9kclBiu3VNZU6cpdZNRXpmzzrPi9ceIpv/B6EPhFj++SX+SqxnbKvOLUVCF8rq7efJviYrfjNjWIxSNVfwqqLTk2zmVSseNuyem0mb1LxyOKUl5KnVH0e7x1WSRB0wfgKpk8suJbG/HD8lUtKm+GZuonros7cy5XReF4Xgolp5x5XZ5KpfOenCKLvm7vql16Ktm3hd+WbVVl+p7q4Jal3zJfueF6K9i8cknD1f2x85Gmuzjhf1ZVOHtnRbA237N7lSScXp/xf2PQpvXUmZJ1+Ujr0zaUHoAAAAAAAAAAAAAAAAAAAAAAAAAAABF2hj6dCDnUlZfFvklxZCdkYLMmWVUztltgss+ebc7X1azcad6dPp7z8X9EeJqfiUnxHhf5PotN8KrrW6zl/4Od3+b1PHnJyeWenwuEbIzKmQZnGRFogzK5HBzJmiJDJ7bPUDI3Bkbj1xOZGTXu2d0WRng5KEZrDMqcv7ubNddqf8/kx20uP8Galz3peGSL4S8ttlDXrgl0KrXCMfHU3V2NekZ5wT9s7Hsxta/8ApTkm/wBL+h6mnt3LDeWYrYY5wdIaikAAAAAAAAAAAAAAAAAAAAAAAAAFXt3blPCwvLOT92K1fjyXUpuujVHLNWl0k9RLEevLPl+2Nr1MRPfqO/JLRLkkfO6nUztfJ9Vp9LXRHbEr0+ZiZa36M7WzIP0Qy2ZwdnpmQZF5M8vX5keSOWbI25keSLbM4/L4nGRbNrXDzIfkjnIjb8+YYyZWOcjJk4fnyOZOJmqrSJxkTTzwzTKXB3fwNUbOOSiynHKMqc7cILxzNkJtdYMko/yW2z6rTTUo3XI9PSzee0YrUfRNmYr2lNS46PxR7CeUYWsMlHTgAAAAAAAAAAAAAAAAAAAABjUqKKbk0ks23kkgdSbeEcXt/tzGN4YfvPjN6L/quPiZLdVGPCPZ0nwmUvqt4Xo4XE4yVSTlOTlJ6tnlXNzeWfQV1RrjtisIjTmZJVPGSTRlRqK+ZnnB+CLi/BOULaZ3twMrlnso77PXfplxOcEcDeXL/IwzmGeuC56jLObmjdTpaZ9P5IN+CLmbVQdtdDn9CO9ZPFT48znJ3cgoDk5lGyzsc5I5WT2xzJ0i14lkGWxZGpys88vI2VS5KLquMot8GnllFroevp1LvCZ5VuDsuy1Z3lG2Vr+Z7NUso8+a5OiLSAAAAAAAAAAAAAAAAAAAAIO1dqU8PHem/CK1fgcbxyXU0TtltifM+0XaGriXaT3YLSCeXnzZgvub4XR9Lo9FXSs9v2UM5HnyfJ6SNNSrZdSKWXydNXtHx8iMsI6b/Zd271ZilZmXBzKJGzsS23GTys83e+RVfWksoothxlE2Nd7iclbOyTM2z6sIqcfqwjOy4nOfBznweOlkN3JHd7M40mnf8uRck1g42msGyV7eDOLBFbcnspv4BBRRrp1NPzMk8o7KKN8WRyytozc+hzOTiRhJ3BJcGmdFalkLHFk85WGSMDGzPa0c1PmLPP1VeFk+h9ncNKFO8lbed1ztbifR1pqPJ4k+y1JkQAAAAAA2AQ8RtWjD3qsF5r6EJWwj2yca5y6RW1+12GjpKUv+q+5mlrqY+cly0lr8FdX7ZN/7dO3WTv8ABFf67P2os/SNds5bbm1MXWeVaUY8od1fAnG6T7Iyriisw2ArXu6lS/Pel9zTGRmkkfWNg4mUsPTc7uW7Zvm02r/AsIIswdKna+3KdGF01KT91J3XK7fIF9GnlbLB882njpVZOU3dv8suSM1sz6LT0xrWIlHiaq5nmz3M3qUUuSFOsmVNPGSxSRpxN1b4ka5Z4O5NdOrnlqcsSxyMlkqcms8zznKCfBHOGRZ3jK68y1NSjhne0WuCxidlqvqY7KmuTPZDyibKmm2171rfYpzhYfRTu4wzQ4SW7z4k8xeSe6LyZ06kk3rZaPmcaWERcYtEiOJys+ds+LONMqcOeBLEJ3WV18jmGdUGRJTzVtLXRYuuSe1m+jiFnmRcfwRlWzJYqOt2zjjLo5sZmq8X6EXEbWZ+BDoGdBuLutbl9F0qpqUSM0pLD6O+7P7bVdbsrKotVz6o+y0esjqIZ8+UeDqtK6XldFybDIYzmkrtpLrkAVOO7TYal71VN8o95/Azz1VUO5GmvR3WfbEpa39Q6C92nUl42iZn8SrXSZtj8IufbSK3F/1CqPKnTjHq3cpn8Tf7YmiHwdL75f2KLFdoK9b36krclkvgY56y2fDZrjoaa+kR6cXIqX1dnZuMSbSw6WpfGpGKy70S6VI0wrRknYyTGn0NkYmWTNkady6KKmdxszDblKEXqln4vP6lxAx2xi4U6Ut92umlzba4HG8FtNcpySifNKkcrFUpcH0UIqJErQu7PRK78EZ5LjJa57VlFHtetCm4zq1FThLSCi5Tl1dtEVR085QeFl+zHPUwrl79mqpRhVhGpRlvRbausrSXBp5oxuVtT22o2U3wsWYdnlFXjnxyfisjNZ9M8o3ReUaVh3GVnn4ciUrd0cojkvIWcVY8t5T5KnMj4mnkWQlyThLJAwFbdk11NFsMxySkzpKOcZS/Ncjzpd4MssZwe7+fir+Zwi48GUZJ52OdEWmjduJrrqc48Fe5o8lh1npmMtcZJK1mieGy4ZInF8k1ZyRKStLgWtZRZKWUXqwNo3t+MtnpXGG4w/Py8EPEU7OzRRKpxeC+E8rJqpVLXt6MrcWW9kqMeeXErzh8ETNSlF70W4uOaa1ub9NZKDUoM44xktsuUbMXt3FaOu/Ky+h6X6vUTX3FcdFR4iU+JxU5e/UlLxk2Qk5v7pNmmFMI9RSIUmRNCNLRBvBJyM4RuQcsvgqlMl0aRJZZjsuwTKUXwLoQeTFOzJNoxNdcW2ZZyJ1KmboVmeUywwez51H3V58PUvjAqcjo9mbHjS7z70ufBeBalghkszpw+b9psbKeImpXSi3GK6L7mO6xqWD39DXGNSa89lX7S51PKNeCJVk1vW/VGUVfm1kEvZG37ePByHazAVcR7OvCLl3FCUVrGUG7q2rV3wNcJJcHhWRZP7J7Lq0KFR1E478oOMZZNKCleTXC90vIxfEofMrwi/RS2TyzOnnd8HJvybPDsWOPSPpa+jfjUrrmkv4Kak9pGMvBPwUbxbM1qeTNOXOBVjchF4LIcFfgsIpTbWa3mvQ3ptx2nLZ4Onlg+5GzzaeXWLun8bC/S4hCXlpmCN/1v8Ebcu9eFjzMLo0KbR6qb3bdfkcaecjesm1Xv0sQ2+COUZ5pLxzONYOcNmqrTfe/OJJZLFJECUHvK3T4mmuLnwWua2naKb3VlyPr3WmsNHzu7krsZT3m3bPQx3aOMm5eTRVc0sFDiKG689FmzxLKJQR6lVu41S2q3kvC/RGeOmWcyNkaV2TsPXbRvhp4tcFE1hkTGN3J/KcSyEkRbHHknuPN0402RczbTwjkcVLkZ534NscHZ5nfkNPkolflEqFJdS+NawY5WMmUcMupsrpRllYy42dsqVT3Y5c3kvU2wpSM8ptnSYLYMIZy7z+HoXqKRW2W0YpZJWRI4egAA5XtXs2LkpW97j/yX8B1RsWH2atNfKt8HJVsNuuzX8mV1OPB60NQmskDGUnZ8iE04rJfXbGTKqpiGrKUIVFe6UuZWtUkcs0MZ8p4IeKrVKsm33U9c2/Irt1UWsolRoYweezbCDyS8DypyXZ6Laiix2zhVHda1as//m1vmyFKew8+m3dI17Pr2VuZValgnZH6sm/ERtHkrZ+Bnh2SjLnB7sKjaC3VrJtLp+NHpVpybZn1MucHZKgoxvJe6voe1ZVBVZkvtR429ufHk5+VBxS3rXbv+ep8lbW4yy/J6ysUujJavkvnYpwd4JFLSL5stTaaZXLto2uKW90uJPvgivBpq526kFLJYiE43nHxt6GvS5diJyaUWdhSp90+uPCb5K3aWHdnZ2OMnF8nP4jCzlG29kYtRUpxwjZTZteSplQcHZnkWw2vB7dVm5ZJNKu0i+ufGDso5PZVbkm2yO3BjqcIsk0YcrBP0Z5vHZLpLmiyP5M1j9E2nSTNcIpmKcmTsBsyVR2hG/N8F4mmFKMs7GdNgOz8IZz7z5cP5NEYJFTk2XMYpZLJEyJ6AAAAADTisNGpHdksvqdTwDm9qbBmk3Dvrl+r+Se5S7LoWtHN1cPrdeTDrTRf8z0VmI2bFu7ujFZoYvlGivXzisGiWxH+mS8zBP4dZng1x+KL9yJOA2PuS3pNX5EV8Nnjkqu+I/MWEuDRt+k1JZ3tb04nLNN8uGDmnt5I+DwdpL1/yedskzZbemidteklT1XXxKbK3FohprU5cmzszJWTayXzPY0VGFlmfWzzJ4Omm7pt6cj1XhrDPK5TIs6CkopvR/iMlujrsSTXRbG2UWzyps9Nuyy4LxMsvhkHKT8eEWLVSSR7/wCOtGL4pmaXw3bFPyTWpy2eRwTzXP4mV6NrKJ/P6PXgmlFrw9ScNA8IfP7NlPZqirvg7rzPV0ugjX9T7KLNS5cEuDW6rs9Ez+SBtOukrrPh5me+zZEvphuZz0sTLg/JnkS1E2+GelCqPojVW5alW6UuzXD6ejS4cjqRep+zxI7klkzgyO5lciRCXQkpGeSZLoVOCd+ki+En4MlkV5X9ibRq842NVdntGScPTJ+FxkoO8XZ+PzNcLDLKB0uztvxlZVO6+fD+DRGWSlrBcpkjh6AAAAAAAACs2psaFbP3Zc1x8USjNo6ng53HbCrw0SnHnHN+mp1yyTUkVFmnZpX81byBLgydNcWVyml2dSK3H01N3vkjytTZv6NdfBhTikrLiZ6YSk8E5spe0G9Gyz4W5F7p5LKZI17NxU4SV7qL1XDxK65SrlhmiyuM48dnTUce+d9OpsVrbMLqJLxmayytoufiWbyt18E2GPS8enBFikUygWFLELLl9SRU0SlNZ8+BxxTOZPN66T5E4pI5kj4ySV+qudZ2JW4yvuQvzKrJqEW2XVx3SwUNXaG/kzxrtR8w9WFGxcGifqZcF0TVbxQXZbkz3ci1p4IuRtwtNSyauSrWeCi2yUOUzpML2G9pTjNVXFyV7NXVuGdzevh6lHOTN/5SSeHHJXY7sjiqWaiqkVxg7v8AteZkt0N0eUs/waIa+mffH8lT3k7NacH+XRmzJcMsai+UyZh6j5yXxNNc5ezJakT6dR8zdFv2Y5JEiEjRFlMjstgRkqS3r65X5GhFLLI6AAAAAAAAAAARNobNp1lacVfg+K8zqeAcdtPYUqTvm48JLTz5HJVqZZGeCrqYbz8TK9F6LlaYWUOCbL69PGCIysbIeJcpLOF/GxOUY4ORk0Qaezs7qLS5GG/T7zbC9xMqmDcc02vB2POnVOt8M2Q1EZcSWTXHF1IvVPxX2Eb5rhlrpqks9E7C7RV+8rfI1V6qPUuDHbpJdx5LanjVkt7LW5vjJSXDPOnCUe0WFHaMb66JWJ4KcGctod3lmdGCBWxLnLK7vokCcVg6jZOxE4XrxTurKL4L7nHBNYZHe08o5/tB2Kkrzod5ft/UvDmeXqfh7+6v+x6Wn1/iZyk96D3Zp3Xk0ea4uLwz0ViXMTOE09HfxJpEZJo3eyLlAqcz3Dd2WZ2vEZclVvK4Pomw9tQnGMJd2SSWejtlkz2q7E1g8mcGmXhaVlZtTYdGvnKNpfujk/5KbKIWdrn2WwunDpnO1+x9SL7koy8e6/sZf0TXTLv1Oe0MP2XrX7zgl43+RZHTyXbK5Wp9F9s7YFOnnLvy66ehpjBRKnLJbkyIAAAAAAAAAAAAAPJRTVnmgCg2n2bjK7pPdf7eHlyJKTO5OXxWAnSl300+f2ejLMpkkzBTvl14Z/DgRcTppxOKSSyX5zIOJLJoqWa5maVeeGWRnjog1aGZllo/KNcdSavYFMtLJeC1alG+jTaCpcSMrk+CbTl5dTdU5eTFYo+Cy2XsarX91Wj+55Ly5mgobSOy2TsSnQzXenxk/pyOpEG8lmdOAAhbQ2VRrr/UgpddH6rMrnVCf3IshbOH2spKnYije8ZSXTJ/EzPQ1+DR+usxyQ9p9kpQjejJytqms/IjZpGl9BKGqy/qOZjhmnnqYlVLPJfK1Y4J1FG6pNGObO07MYiU6bUrtRdk3ytp5GyPRnZcEjgAAAAAAAAAAAAAAAAAAAAAAMKlNSVpJNcnmAU+M7M0p5xvB9M16MkpNHclHjOx9X9MozXVuL+w3EtxU1ti4inrSk0uSv8AINoZRDq1d3KVKS62f2K3JJ4LEsm6hKk0ryUekiE5JdkoqXgyqThpF36/YrVkWS2yNlGCJporlksMPiZQ92TXgyxFTRZYfbtSPvNSXVfVHcnDpMFi41Y70fNcnyOnDeAAAAACv2hselWzlG0v3Ryf8kZQTJKTRCw3ZenF3lKUlydl62OKCQcmy7p01FJRSSWiRMiZAAAAAAAAAAAAAAAAAAAAAAAAAAAAAA8aAPnXafZPsKt0u5K7j05xPL1MXCX4ZvonuRSSjnkZN2GacJo2xq2LPmtFbrN0MS+dvEvjc/ZVKteiZSrS8fCxojZJlEoIt9hY5wqK97Syfnoy+MiqSOzLSAAAAAAAAAAAAAAAAAAAAAAAAAAAAAAAAAAAAAAAAAIO2dnLEUnB66xfKS0ZVdUrIOJOueyWT5hiKUoSlGStKLs0eHKLi8PtHqxkmsojup+fRkVLJPBlGp/gsTK5Il0LPR28TTXz0zPPK7J1G/4zZDJmlg+iYOTdODerivkaik3AAAAAAAAAAAAAAAAAAAAAAAAAAAAAAAAAAAAAAAAAAoO0nZ5YjvwsqqXlJcn9zLfp1P6l2XVXbOH0fOsbhpU5tTi4vSSZ49lbhLlYPShYpI1xX8MROtkujLPPJ80aod8mea9E+jLz8DbAySR3+wqu9Qg+lvR2NUeilk86AAAAAAAAAAAAAAAAAAAAAAAAAAAAAAAAAAAAAAAAAACBtbZFPERtNZ8JLVFdlUbFiSJwm4vg4Ta3Z2ph3e29T5rh9jz7NM4ddGqN+7+SvgvNfnocjH2HI3wNEEUyZ2fY1S9nNu+65ZemZqguClnQEzgAAAAAAAAAAAAAAAAAAAAAAAAAAAAAAAAAAAAAAAAAAAPGr6gFLj+zNGo7xvB/8dPQqlVF8klNkCj2TjfOo7dIpfUKtIOR0uFw8acFCKsoqyLSJtAAAAAAAAAAAAAAAAAAAAA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data:image/jpeg;base64,/9j/4AAQSkZJRgABAQAAAQABAAD/2wCEAAkGBxQSEhUUExQVFhUXGBcXFxgXFxUXGhwUFBUXFxcXGBgYHSggGR0lHRQUITEhJSkrLi4uFx8zODMsNygtLiwBCgoKDg0OGxAQGywkHyQsLCwsLCwsLCwsLCwsLCwsLCwsLCwsLCwsLCwsLCwsLCwsLCwsLCwsLCwsLCwsLCwsLP/AABEIAL0BCwMBEQACEQEDEQH/xAAbAAEAAgMBAQAAAAAAAAAAAAAABAUCAwYBB//EADkQAAIBAgMFBQcDAwQDAAAAAAABAgMRBCExBRJBUWEGInGBkRMyobHB0fBCUuEHkvEjM2JyFUOC/8QAGgEBAAMBAQEAAAAAAAAAAAAAAAIDBAEFBv/EADARAAICAQQCAAUDAwQDAAAAAAABAgMRBBIhMUFRBRMiMmEUQnGBkaEjscHRFSQz/9oADAMBAAIRAxEAPwD7iAAAAAAAAAAAAAAAAYzkkm27JZt9EcbxyFychj+00p503uwbajzaX6uhjeqTjleejR8lp4ZGobYqxW97SXRPP5nY2tLLIuHOEWuA7RP/ANiTXNa+nEuhZnsg44OipVFJJxd09GXEDMAAAAAAAAAAAAAAAAAAAAAAAAAAAAAAAAAAAAAAAAAAA5r+oGPdLCtR1qSUPJ5v5W8zHrpuNWF2+Dd8PqU7svpcnFtd6FJfpST8bXZ5kv8A6RrXhFv7ZWPyyTKW/UUV7sdfEvzvswukVbdsMvtkhVN6Vo6L5l8Z75Yj0ipx2rkveze01GbpyeT06S/k1V2LO0plFpZOrLyAAAAAAAAAAAAAAAAAAAAAAAAAAAAAAAAAAAAAAAAAABwn9SKm9Vw1Pq5P+6KXyZ5evebK4nq/D/pqtn+MHNYetb2tXjdpfnoefXPap2vyydkMuFX4NtKe5TX7p/Us3fLrXtlclvsfpEvf9nFRjnJ/ly7f8qKhHtlW3e3J9EiNqcevxbNEXGqP5KWnNnUbA2u5JQq6/pf0fU21zbXJTKOHwdAWkAAAAAAAAAAAAAAAAAAAAAAAAAAAAAAAAAAAAAAAAAfOe2OIU8aknfcgl599v6Hia2f/ALK/EX/yexpY40r/AC/+jn40+5CP7pNvwMCj9EI++Sxy/wBScvSwS071bv3YLLxL1JSucvEUUYxUl5Z7hKl96rLTgKprm6X9BZHGK0SMK7/6k8uS5Itpef8AVs/oVzX7IkinN1M/dj8WaYTlZz0iqUVHjydTsPbibVKbu9FL6Nm6u6L+nJnlBrk6EvKwAAAAAAAAAAAAAAAAAAAAAAAAAAAAAAAAAAAAAAD4/Wqb2Im+bkvjL7nydtu69v8AlH0UYbaEv4f+x7T/AEPlH6fydjZ9SfpGeUeGvbNcouz6sobeOfJPjP8ABIcd7dh+mOb8jXxJqHhdlCbWZeWZOe+7vKEdOpP5iseX9q6OKO1YXbNkKrnx3afzLFOU+c4iRcVHjtkmhiFpTV+ui9TVXcuq0VTrf7jptl9oWrRrNct5fXmboXLGJPkzSr9HSxkmrrNM0FR6AAAAAAAAAAAAAAAAAAAAAAAAAAAAAAAACv2htuhR/wBypFPks36Ips1Fdf3ySL6tNbb9kclBiu3VNZU6cpdZNRXpmzzrPi9ceIpv/B6EPhFj++SX+SqxnbKvOLUVCF8rq7efJviYrfjNjWIxSNVfwqqLTk2zmVSseNuyem0mb1LxyOKUl5KnVH0e7x1WSRB0wfgKpk8suJbG/HD8lUtKm+GZuonros7cy5XReF4Xgolp5x5XZ5KpfOenCKLvm7vql16Ktm3hd+WbVVl+p7q4Jal3zJfueF6K9i8cknD1f2x85Gmuzjhf1ZVOHtnRbA237N7lSScXp/xf2PQpvXUmZJ1+Ujr0zaUHoAAAAAAAAAAAAAAAAAAAAAAAAAAABF2hj6dCDnUlZfFvklxZCdkYLMmWVUztltgss+ebc7X1azcad6dPp7z8X9EeJqfiUnxHhf5PotN8KrrW6zl/4Od3+b1PHnJyeWenwuEbIzKmQZnGRFogzK5HBzJmiJDJ7bPUDI3Bkbj1xOZGTXu2d0WRng5KEZrDMqcv7ubNddqf8/kx20uP8Galz3peGSL4S8ttlDXrgl0KrXCMfHU3V2NekZ5wT9s7Hsxta/8ApTkm/wBL+h6mnt3LDeWYrYY5wdIaikAAAAAAAAAAAAAAAAAAAAAAAAAFXt3blPCwvLOT92K1fjyXUpuujVHLNWl0k9RLEevLPl+2Nr1MRPfqO/JLRLkkfO6nUztfJ9Vp9LXRHbEr0+ZiZa36M7WzIP0Qy2ZwdnpmQZF5M8vX5keSOWbI25keSLbM4/L4nGRbNrXDzIfkjnIjb8+YYyZWOcjJk4fnyOZOJmqrSJxkTTzwzTKXB3fwNUbOOSiynHKMqc7cILxzNkJtdYMko/yW2z6rTTUo3XI9PSzee0YrUfRNmYr2lNS46PxR7CeUYWsMlHTgAAAAAAAAAAAAAAAAAAAABjUqKKbk0ks23kkgdSbeEcXt/tzGN4YfvPjN6L/quPiZLdVGPCPZ0nwmUvqt4Xo4XE4yVSTlOTlJ6tnlXNzeWfQV1RrjtisIjTmZJVPGSTRlRqK+ZnnB+CLi/BOULaZ3twMrlnso77PXfplxOcEcDeXL/IwzmGeuC56jLObmjdTpaZ9P5IN+CLmbVQdtdDn9CO9ZPFT48znJ3cgoDk5lGyzsc5I5WT2xzJ0i14lkGWxZGpys88vI2VS5KLquMot8GnllFroevp1LvCZ5VuDsuy1Z3lG2Vr+Z7NUso8+a5OiLSAAAAAAAAAAAAAAAAAAAAIO1dqU8PHem/CK1fgcbxyXU0TtltifM+0XaGriXaT3YLSCeXnzZgvub4XR9Lo9FXSs9v2UM5HnyfJ6SNNSrZdSKWXydNXtHx8iMsI6b/Zd271ZilZmXBzKJGzsS23GTys83e+RVfWksoothxlE2Nd7iclbOyTM2z6sIqcfqwjOy4nOfBznweOlkN3JHd7M40mnf8uRck1g42msGyV7eDOLBFbcnspv4BBRRrp1NPzMk8o7KKN8WRyytozc+hzOTiRhJ3BJcGmdFalkLHFk85WGSMDGzPa0c1PmLPP1VeFk+h9ncNKFO8lbed1ztbifR1pqPJ4k+y1JkQAAAAAA2AQ8RtWjD3qsF5r6EJWwj2yca5y6RW1+12GjpKUv+q+5mlrqY+cly0lr8FdX7ZN/7dO3WTv8ABFf67P2os/SNds5bbm1MXWeVaUY8od1fAnG6T7Iyriisw2ArXu6lS/Pel9zTGRmkkfWNg4mUsPTc7uW7Zvm02r/AsIIswdKna+3KdGF01KT91J3XK7fIF9GnlbLB882njpVZOU3dv8suSM1sz6LT0xrWIlHiaq5nmz3M3qUUuSFOsmVNPGSxSRpxN1b4ka5Z4O5NdOrnlqcsSxyMlkqcms8zznKCfBHOGRZ3jK68y1NSjhne0WuCxidlqvqY7KmuTPZDyibKmm2171rfYpzhYfRTu4wzQ4SW7z4k8xeSe6LyZ06kk3rZaPmcaWERcYtEiOJys+ds+LONMqcOeBLEJ3WV18jmGdUGRJTzVtLXRYuuSe1m+jiFnmRcfwRlWzJYqOt2zjjLo5sZmq8X6EXEbWZ+BDoGdBuLutbl9F0qpqUSM0pLD6O+7P7bVdbsrKotVz6o+y0esjqIZ8+UeDqtK6XldFybDIYzmkrtpLrkAVOO7TYal71VN8o95/Azz1VUO5GmvR3WfbEpa39Q6C92nUl42iZn8SrXSZtj8IufbSK3F/1CqPKnTjHq3cpn8Tf7YmiHwdL75f2KLFdoK9b36krclkvgY56y2fDZrjoaa+kR6cXIqX1dnZuMSbSw6WpfGpGKy70S6VI0wrRknYyTGn0NkYmWTNkady6KKmdxszDblKEXqln4vP6lxAx2xi4U6Ut92umlzba4HG8FtNcpySifNKkcrFUpcH0UIqJErQu7PRK78EZ5LjJa57VlFHtetCm4zq1FThLSCi5Tl1dtEVR085QeFl+zHPUwrl79mqpRhVhGpRlvRbausrSXBp5oxuVtT22o2U3wsWYdnlFXjnxyfisjNZ9M8o3ReUaVh3GVnn4ciUrd0cojkvIWcVY8t5T5KnMj4mnkWQlyThLJAwFbdk11NFsMxySkzpKOcZS/Ncjzpd4MssZwe7+fir+Zwi48GUZJ52OdEWmjduJrrqc48Fe5o8lh1npmMtcZJK1mieGy4ZInF8k1ZyRKStLgWtZRZKWUXqwNo3t+MtnpXGG4w/Py8EPEU7OzRRKpxeC+E8rJqpVLXt6MrcWW9kqMeeXErzh8ETNSlF70W4uOaa1ub9NZKDUoM44xktsuUbMXt3FaOu/Ky+h6X6vUTX3FcdFR4iU+JxU5e/UlLxk2Qk5v7pNmmFMI9RSIUmRNCNLRBvBJyM4RuQcsvgqlMl0aRJZZjsuwTKUXwLoQeTFOzJNoxNdcW2ZZyJ1KmboVmeUywwez51H3V58PUvjAqcjo9mbHjS7z70ufBeBalghkszpw+b9psbKeImpXSi3GK6L7mO6xqWD39DXGNSa89lX7S51PKNeCJVk1vW/VGUVfm1kEvZG37ePByHazAVcR7OvCLl3FCUVrGUG7q2rV3wNcJJcHhWRZP7J7Lq0KFR1E478oOMZZNKCleTXC90vIxfEofMrwi/RS2TyzOnnd8HJvybPDsWOPSPpa+jfjUrrmkv4Kak9pGMvBPwUbxbM1qeTNOXOBVjchF4LIcFfgsIpTbWa3mvQ3ptx2nLZ4Onlg+5GzzaeXWLun8bC/S4hCXlpmCN/1v8Ebcu9eFjzMLo0KbR6qb3bdfkcaecjesm1Xv0sQ2+COUZ5pLxzONYOcNmqrTfe/OJJZLFJECUHvK3T4mmuLnwWua2naKb3VlyPr3WmsNHzu7krsZT3m3bPQx3aOMm5eTRVc0sFDiKG689FmzxLKJQR6lVu41S2q3kvC/RGeOmWcyNkaV2TsPXbRvhp4tcFE1hkTGN3J/KcSyEkRbHHknuPN0402RczbTwjkcVLkZ534NscHZ5nfkNPkolflEqFJdS+NawY5WMmUcMupsrpRllYy42dsqVT3Y5c3kvU2wpSM8ptnSYLYMIZy7z+HoXqKRW2W0YpZJWRI4egAA5XtXs2LkpW97j/yX8B1RsWH2atNfKt8HJVsNuuzX8mV1OPB60NQmskDGUnZ8iE04rJfXbGTKqpiGrKUIVFe6UuZWtUkcs0MZ8p4IeKrVKsm33U9c2/Irt1UWsolRoYweezbCDyS8DypyXZ6Laiix2zhVHda1as//m1vmyFKew8+m3dI17Pr2VuZValgnZH6sm/ERtHkrZ+Bnh2SjLnB7sKjaC3VrJtLp+NHpVpybZn1MucHZKgoxvJe6voe1ZVBVZkvtR429ufHk5+VBxS3rXbv+ep8lbW4yy/J6ysUujJavkvnYpwd4JFLSL5stTaaZXLto2uKW90uJPvgivBpq526kFLJYiE43nHxt6GvS5diJyaUWdhSp90+uPCb5K3aWHdnZ2OMnF8nP4jCzlG29kYtRUpxwjZTZteSplQcHZnkWw2vB7dVm5ZJNKu0i+ufGDso5PZVbkm2yO3BjqcIsk0YcrBP0Z5vHZLpLmiyP5M1j9E2nSTNcIpmKcmTsBsyVR2hG/N8F4mmFKMs7GdNgOz8IZz7z5cP5NEYJFTk2XMYpZLJEyJ6AAAAADTisNGpHdksvqdTwDm9qbBmk3Dvrl+r+Se5S7LoWtHN1cPrdeTDrTRf8z0VmI2bFu7ujFZoYvlGivXzisGiWxH+mS8zBP4dZng1x+KL9yJOA2PuS3pNX5EV8Nnjkqu+I/MWEuDRt+k1JZ3tb04nLNN8uGDmnt5I+DwdpL1/yedskzZbemidteklT1XXxKbK3FohprU5cmzszJWTayXzPY0VGFlmfWzzJ4Omm7pt6cj1XhrDPK5TIs6CkopvR/iMlujrsSTXRbG2UWzyps9Nuyy4LxMsvhkHKT8eEWLVSSR7/wCOtGL4pmaXw3bFPyTWpy2eRwTzXP4mV6NrKJ/P6PXgmlFrw9ScNA8IfP7NlPZqirvg7rzPV0ugjX9T7KLNS5cEuDW6rs9Ez+SBtOukrrPh5me+zZEvphuZz0sTLg/JnkS1E2+GelCqPojVW5alW6UuzXD6ejS4cjqRep+zxI7klkzgyO5lciRCXQkpGeSZLoVOCd+ki+En4MlkV5X9ibRq842NVdntGScPTJ+FxkoO8XZ+PzNcLDLKB0uztvxlZVO6+fD+DRGWSlrBcpkjh6AAAAAAAACs2psaFbP3Zc1x8USjNo6ng53HbCrw0SnHnHN+mp1yyTUkVFmnZpX81byBLgydNcWVyml2dSK3H01N3vkjytTZv6NdfBhTikrLiZ6YSk8E5spe0G9Gyz4W5F7p5LKZI17NxU4SV7qL1XDxK65SrlhmiyuM48dnTUce+d9OpsVrbMLqJLxmayytoufiWbyt18E2GPS8enBFikUygWFLELLl9SRU0SlNZ8+BxxTOZPN66T5E4pI5kj4ySV+qudZ2JW4yvuQvzKrJqEW2XVx3SwUNXaG/kzxrtR8w9WFGxcGifqZcF0TVbxQXZbkz3ci1p4IuRtwtNSyauSrWeCi2yUOUzpML2G9pTjNVXFyV7NXVuGdzevh6lHOTN/5SSeHHJXY7sjiqWaiqkVxg7v8AteZkt0N0eUs/waIa+mffH8lT3k7NacH+XRmzJcMsai+UyZh6j5yXxNNc5ezJakT6dR8zdFv2Y5JEiEjRFlMjstgRkqS3r65X5GhFLLI6AAAAAAAAAAARNobNp1lacVfg+K8zqeAcdtPYUqTvm48JLTz5HJVqZZGeCrqYbz8TK9F6LlaYWUOCbL69PGCIysbIeJcpLOF/GxOUY4ORk0Qaezs7qLS5GG/T7zbC9xMqmDcc02vB2POnVOt8M2Q1EZcSWTXHF1IvVPxX2Eb5rhlrpqks9E7C7RV+8rfI1V6qPUuDHbpJdx5LanjVkt7LW5vjJSXDPOnCUe0WFHaMb66JWJ4KcGctod3lmdGCBWxLnLK7vokCcVg6jZOxE4XrxTurKL4L7nHBNYZHe08o5/tB2Kkrzod5ft/UvDmeXqfh7+6v+x6Wn1/iZyk96D3Zp3Xk0ea4uLwz0ViXMTOE09HfxJpEZJo3eyLlAqcz3Dd2WZ2vEZclVvK4Pomw9tQnGMJd2SSWejtlkz2q7E1g8mcGmXhaVlZtTYdGvnKNpfujk/5KbKIWdrn2WwunDpnO1+x9SL7koy8e6/sZf0TXTLv1Oe0MP2XrX7zgl43+RZHTyXbK5Wp9F9s7YFOnnLvy66ehpjBRKnLJbkyIAAAAAAAAAAAAAPJRTVnmgCg2n2bjK7pPdf7eHlyJKTO5OXxWAnSl300+f2ejLMpkkzBTvl14Z/DgRcTppxOKSSyX5zIOJLJoqWa5maVeeGWRnjog1aGZllo/KNcdSavYFMtLJeC1alG+jTaCpcSMrk+CbTl5dTdU5eTFYo+Cy2XsarX91Wj+55Ly5mgobSOy2TsSnQzXenxk/pyOpEG8lmdOAAhbQ2VRrr/UgpddH6rMrnVCf3IshbOH2spKnYije8ZSXTJ/EzPQ1+DR+usxyQ9p9kpQjejJytqms/IjZpGl9BKGqy/qOZjhmnnqYlVLPJfK1Y4J1FG6pNGObO07MYiU6bUrtRdk3ytp5GyPRnZcEjgAAAAAAAAAAAAAAAAAAAAAAMKlNSVpJNcnmAU+M7M0p5xvB9M16MkpNHclHjOx9X9MozXVuL+w3EtxU1ti4inrSk0uSv8AINoZRDq1d3KVKS62f2K3JJ4LEsm6hKk0ryUekiE5JdkoqXgyqThpF36/YrVkWS2yNlGCJporlksMPiZQ92TXgyxFTRZYfbtSPvNSXVfVHcnDpMFi41Y70fNcnyOnDeAAAAACv2hselWzlG0v3Ryf8kZQTJKTRCw3ZenF3lKUlydl62OKCQcmy7p01FJRSSWiRMiZAAAAAAAAAAAAAAAAAAAAAAAAAAAAAA8aAPnXafZPsKt0u5K7j05xPL1MXCX4ZvonuRSSjnkZN2GacJo2xq2LPmtFbrN0MS+dvEvjc/ZVKteiZSrS8fCxojZJlEoIt9hY5wqK97Syfnoy+MiqSOzLSAAAAAAAAAAAAAAAAAAAAAAAAAAAAAAAAAAAAAAAAAIO2dnLEUnB66xfKS0ZVdUrIOJOueyWT5hiKUoSlGStKLs0eHKLi8PtHqxkmsojup+fRkVLJPBlGp/gsTK5Il0LPR28TTXz0zPPK7J1G/4zZDJmlg+iYOTdODerivkaik3AAAAAAAAAAAAAAAAAAAAAAAAAAAAAAAAAAAAAAAAAAoO0nZ5YjvwsqqXlJcn9zLfp1P6l2XVXbOH0fOsbhpU5tTi4vSSZ49lbhLlYPShYpI1xX8MROtkujLPPJ80aod8mea9E+jLz8DbAySR3+wqu9Qg+lvR2NUeilk86AAAAAAAAAAAAAAAAAAAAAAAAAAAAAAAAAAAAAAAAAACBtbZFPERtNZ8JLVFdlUbFiSJwm4vg4Ta3Z2ph3e29T5rh9jz7NM4ddGqN+7+SvgvNfnocjH2HI3wNEEUyZ2fY1S9nNu+65ZemZqguClnQEzgAAAAAAAAAAAAAAAAAAAAAAAAAAAAAAAAAAAAAAAAAAAPGr6gFLj+zNGo7xvB/8dPQqlVF8klNkCj2TjfOo7dIpfUKtIOR0uFw8acFCKsoqyLSJtAAAAAAAAAAAAAAAAAAA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vanti o successivo 3">
            <a:hlinkClick r:id="rId5" action="ppaction://hlinkfile" highlightClick="1"/>
          </p:cNvPr>
          <p:cNvSpPr/>
          <p:nvPr/>
        </p:nvSpPr>
        <p:spPr>
          <a:xfrm>
            <a:off x="8376286" y="6150532"/>
            <a:ext cx="466329" cy="477608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937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2951345" y="818804"/>
            <a:ext cx="3600000" cy="1156260"/>
            <a:chOff x="2951345" y="2262593"/>
            <a:chExt cx="3600000" cy="115626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80" r="50431"/>
            <a:stretch/>
          </p:blipFill>
          <p:spPr>
            <a:xfrm>
              <a:off x="2951345" y="2262593"/>
              <a:ext cx="3600000" cy="1156260"/>
            </a:xfrm>
            <a:prstGeom prst="rect">
              <a:avLst/>
            </a:prstGeom>
          </p:spPr>
        </p:pic>
        <p:sp>
          <p:nvSpPr>
            <p:cNvPr id="5" name="Segnaposto testo 4"/>
            <p:cNvSpPr txBox="1">
              <a:spLocks/>
            </p:cNvSpPr>
            <p:nvPr/>
          </p:nvSpPr>
          <p:spPr>
            <a:xfrm>
              <a:off x="3669202" y="2535908"/>
              <a:ext cx="1991032" cy="7251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indent="0" algn="ctr">
                <a:spcBef>
                  <a:spcPct val="20000"/>
                </a:spcBef>
                <a:buFont typeface="Arial"/>
                <a:buNone/>
                <a:defRPr sz="3200"/>
              </a:lvl1pPr>
              <a:lvl2pPr indent="0" algn="ctr">
                <a:spcBef>
                  <a:spcPct val="20000"/>
                </a:spcBef>
                <a:buFont typeface="Arial"/>
                <a:buNone/>
                <a:defRPr sz="2800">
                  <a:solidFill>
                    <a:schemeClr val="tx1">
                      <a:tint val="75000"/>
                    </a:schemeClr>
                  </a:solidFill>
                </a:defRPr>
              </a:lvl2pPr>
              <a:lvl3pPr indent="0" algn="ctr">
                <a:spcBef>
                  <a:spcPct val="20000"/>
                </a:spcBef>
                <a:buFont typeface="Arial"/>
                <a:buNone/>
                <a:defRPr sz="2400">
                  <a:solidFill>
                    <a:schemeClr val="tx1">
                      <a:tint val="75000"/>
                    </a:schemeClr>
                  </a:solidFill>
                </a:defRPr>
              </a:lvl3pPr>
              <a:lvl4pPr indent="0" algn="ctr">
                <a:spcBef>
                  <a:spcPct val="20000"/>
                </a:spcBef>
                <a:buFont typeface="Arial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4pPr>
              <a:lvl5pPr indent="0" algn="ctr">
                <a:spcBef>
                  <a:spcPct val="20000"/>
                </a:spcBef>
                <a:buFont typeface="Arial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5pPr>
              <a:lvl6pPr indent="0" algn="ctr">
                <a:spcBef>
                  <a:spcPct val="20000"/>
                </a:spcBef>
                <a:buFont typeface="Arial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indent="0" algn="ctr">
                <a:spcBef>
                  <a:spcPct val="20000"/>
                </a:spcBef>
                <a:buFont typeface="Arial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indent="0" algn="ctr">
                <a:spcBef>
                  <a:spcPct val="20000"/>
                </a:spcBef>
                <a:buFont typeface="Arial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indent="0" algn="ctr">
                <a:spcBef>
                  <a:spcPct val="20000"/>
                </a:spcBef>
                <a:buFont typeface="Arial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it-IT" dirty="0">
                  <a:latin typeface="Futura Md BT"/>
                </a:rPr>
                <a:t>MITO</a:t>
              </a:r>
            </a:p>
          </p:txBody>
        </p:sp>
      </p:grp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620825" y="2071825"/>
            <a:ext cx="8229600" cy="4525963"/>
          </a:xfrm>
        </p:spPr>
        <p:txBody>
          <a:bodyPr>
            <a:normAutofit/>
          </a:bodyPr>
          <a:lstStyle/>
          <a:p>
            <a:r>
              <a:rPr lang="it-IT" sz="3000" dirty="0" smtClean="0">
                <a:latin typeface="Georgia" panose="02040502050405020303" pitchFamily="18" charset="0"/>
              </a:rPr>
              <a:t>Pur rimanendo all’interno delle regole – differenti da Paese a Paese – il comparto salute e benessere è molto vivace.</a:t>
            </a:r>
          </a:p>
          <a:p>
            <a:r>
              <a:rPr lang="it-IT" sz="3000" dirty="0" smtClean="0">
                <a:latin typeface="Georgia" panose="02040502050405020303" pitchFamily="18" charset="0"/>
              </a:rPr>
              <a:t>Cannes Lions </a:t>
            </a:r>
            <a:r>
              <a:rPr lang="it-IT" sz="3000" dirty="0" err="1" smtClean="0">
                <a:latin typeface="Georgia" panose="02040502050405020303" pitchFamily="18" charset="0"/>
              </a:rPr>
              <a:t>Health</a:t>
            </a:r>
            <a:r>
              <a:rPr lang="it-IT" sz="3000" dirty="0" smtClean="0">
                <a:latin typeface="Georgia" panose="02040502050405020303" pitchFamily="18" charset="0"/>
              </a:rPr>
              <a:t> dal 2014 – unico comparto “</a:t>
            </a:r>
            <a:r>
              <a:rPr lang="it-IT" sz="3000" dirty="0" err="1" smtClean="0">
                <a:latin typeface="Georgia" panose="02040502050405020303" pitchFamily="18" charset="0"/>
              </a:rPr>
              <a:t>regulated</a:t>
            </a:r>
            <a:r>
              <a:rPr lang="it-IT" sz="3000" dirty="0" smtClean="0">
                <a:latin typeface="Georgia" panose="02040502050405020303" pitchFamily="18" charset="0"/>
              </a:rPr>
              <a:t>” che ha una sezione dedicata.</a:t>
            </a:r>
          </a:p>
          <a:p>
            <a:r>
              <a:rPr lang="it-IT" sz="3000" dirty="0" smtClean="0">
                <a:latin typeface="Georgia" panose="02040502050405020303" pitchFamily="18" charset="0"/>
              </a:rPr>
              <a:t>Altissimo numero di entries in ciascuna categoria (50% Global networks, 50% </a:t>
            </a:r>
            <a:r>
              <a:rPr lang="it-IT" sz="3000" dirty="0" err="1" smtClean="0">
                <a:latin typeface="Georgia" panose="02040502050405020303" pitchFamily="18" charset="0"/>
              </a:rPr>
              <a:t>independent</a:t>
            </a:r>
            <a:r>
              <a:rPr lang="it-IT" sz="3000" dirty="0" smtClean="0">
                <a:latin typeface="Georgia" panose="02040502050405020303" pitchFamily="18" charset="0"/>
              </a:rPr>
              <a:t>).</a:t>
            </a:r>
            <a:endParaRPr lang="it-IT" sz="30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1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566594" y="1168176"/>
            <a:ext cx="8508450" cy="2732772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0" y="1809557"/>
            <a:ext cx="9144000" cy="1656147"/>
          </a:xfrm>
        </p:spPr>
        <p:txBody>
          <a:bodyPr>
            <a:normAutofit/>
          </a:bodyPr>
          <a:lstStyle/>
          <a:p>
            <a:r>
              <a:rPr lang="it-IT" sz="3400" dirty="0" smtClean="0">
                <a:latin typeface="Futura Md BT"/>
              </a:rPr>
              <a:t>In ambito “salute e benessere” </a:t>
            </a:r>
            <a:br>
              <a:rPr lang="it-IT" sz="3400" dirty="0" smtClean="0">
                <a:latin typeface="Futura Md BT"/>
              </a:rPr>
            </a:br>
            <a:r>
              <a:rPr lang="it-IT" sz="3400" dirty="0" smtClean="0">
                <a:latin typeface="Futura Md BT"/>
              </a:rPr>
              <a:t>la comunicazione </a:t>
            </a:r>
            <a:br>
              <a:rPr lang="it-IT" sz="3400" dirty="0" smtClean="0">
                <a:latin typeface="Futura Md BT"/>
              </a:rPr>
            </a:br>
            <a:r>
              <a:rPr lang="it-IT" sz="3400" dirty="0" smtClean="0">
                <a:latin typeface="Futura Md BT"/>
              </a:rPr>
              <a:t>non sfrutta l’innovazione.</a:t>
            </a:r>
            <a:endParaRPr lang="it-IT" sz="3400" dirty="0">
              <a:latin typeface="Futura Md BT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4934154" y="4229287"/>
            <a:ext cx="3600000" cy="115626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635849" y="4238877"/>
            <a:ext cx="3600000" cy="1156260"/>
          </a:xfrm>
          <a:prstGeom prst="rect">
            <a:avLst/>
          </a:prstGeom>
        </p:spPr>
      </p:pic>
      <p:sp>
        <p:nvSpPr>
          <p:cNvPr id="9" name="Segnaposto testo 4"/>
          <p:cNvSpPr>
            <a:spLocks noGrp="1"/>
          </p:cNvSpPr>
          <p:nvPr>
            <p:ph type="subTitle" idx="1"/>
          </p:nvPr>
        </p:nvSpPr>
        <p:spPr>
          <a:xfrm>
            <a:off x="1324833" y="4562891"/>
            <a:ext cx="1991032" cy="725129"/>
          </a:xfrm>
        </p:spPr>
        <p:txBody>
          <a:bodyPr/>
          <a:lstStyle/>
          <a:p>
            <a:r>
              <a:rPr lang="it-IT" dirty="0" smtClean="0">
                <a:solidFill>
                  <a:schemeClr val="tx1"/>
                </a:solidFill>
                <a:latin typeface="Futura Md BT"/>
              </a:rPr>
              <a:t>MITO</a:t>
            </a:r>
            <a:endParaRPr lang="it-IT" dirty="0">
              <a:solidFill>
                <a:schemeClr val="tx1"/>
              </a:solidFill>
              <a:latin typeface="Futura Md BT"/>
            </a:endParaRPr>
          </a:p>
        </p:txBody>
      </p:sp>
      <p:sp>
        <p:nvSpPr>
          <p:cNvPr id="10" name="Segnaposto testo 4"/>
          <p:cNvSpPr txBox="1">
            <a:spLocks/>
          </p:cNvSpPr>
          <p:nvPr/>
        </p:nvSpPr>
        <p:spPr>
          <a:xfrm>
            <a:off x="5738638" y="4543641"/>
            <a:ext cx="1991032" cy="72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olidFill>
                  <a:schemeClr val="tx1"/>
                </a:solidFill>
                <a:latin typeface="Futura Md BT"/>
              </a:rPr>
              <a:t>REALTÀ</a:t>
            </a:r>
          </a:p>
        </p:txBody>
      </p:sp>
    </p:spTree>
    <p:extLst>
      <p:ext uri="{BB962C8B-B14F-4D97-AF65-F5344CB8AC3E}">
        <p14:creationId xmlns:p14="http://schemas.microsoft.com/office/powerpoint/2010/main" val="39625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17055" y="943860"/>
            <a:ext cx="914400" cy="914400"/>
          </a:xfrm>
          <a:prstGeom prst="rect">
            <a:avLst/>
          </a:prstGeom>
          <a:noFill/>
        </p:spPr>
        <p:txBody>
          <a:bodyPr wrap="none" lIns="71089" tIns="35544" rIns="71089" bIns="35544" rtlCol="0">
            <a:noAutofit/>
          </a:bodyPr>
          <a:lstStyle/>
          <a:p>
            <a:endParaRPr lang="it-IT" sz="1000" dirty="0" smtClean="0">
              <a:solidFill>
                <a:srgbClr val="000000"/>
              </a:solidFill>
              <a:latin typeface="Georgia"/>
              <a:cs typeface="Georgia"/>
            </a:endParaRPr>
          </a:p>
        </p:txBody>
      </p:sp>
      <p:pic>
        <p:nvPicPr>
          <p:cNvPr id="3" name="Immagine 2" descr="RepSalu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70" y="1401060"/>
            <a:ext cx="8277769" cy="53017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743095"/>
            <a:ext cx="9144000" cy="8206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Futura Md BT"/>
              </a:rPr>
              <a:t>CAMPAGNA DI INFORMAZIONE IN ONCOLOGIA</a:t>
            </a:r>
            <a:br>
              <a:rPr lang="en-US" sz="1600" dirty="0" smtClean="0">
                <a:latin typeface="Futura Md BT"/>
              </a:rPr>
            </a:br>
            <a:r>
              <a:rPr lang="en-US" sz="1600" b="1" dirty="0" smtClean="0">
                <a:latin typeface="Futura Md BT"/>
              </a:rPr>
              <a:t>“OCCHI APERTI SULLE DIFFERENZE”</a:t>
            </a:r>
            <a:endParaRPr lang="en-US" sz="1600" dirty="0"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32699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17055" y="943860"/>
            <a:ext cx="914400" cy="914400"/>
          </a:xfrm>
          <a:prstGeom prst="rect">
            <a:avLst/>
          </a:prstGeom>
          <a:noFill/>
        </p:spPr>
        <p:txBody>
          <a:bodyPr wrap="none" lIns="71089" tIns="35544" rIns="71089" bIns="35544" rtlCol="0">
            <a:noAutofit/>
          </a:bodyPr>
          <a:lstStyle/>
          <a:p>
            <a:endParaRPr lang="it-IT" sz="1000" dirty="0" smtClean="0">
              <a:solidFill>
                <a:srgbClr val="000000"/>
              </a:solidFill>
              <a:latin typeface="Georgia"/>
              <a:cs typeface="Georgi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" y="3734602"/>
            <a:ext cx="4502389" cy="3078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055" y="3734601"/>
            <a:ext cx="4431180" cy="3078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" name="Rettangolo 143"/>
          <p:cNvSpPr/>
          <p:nvPr/>
        </p:nvSpPr>
        <p:spPr>
          <a:xfrm>
            <a:off x="568325" y="1442427"/>
            <a:ext cx="83061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latin typeface="Georgia" panose="02040502050405020303" pitchFamily="18" charset="0"/>
              </a:rPr>
              <a:t>CONSIDERAZIONI DI PERFORMANCE TRACKING</a:t>
            </a:r>
          </a:p>
          <a:p>
            <a:r>
              <a:rPr lang="it-IT" sz="1200" dirty="0" smtClean="0">
                <a:latin typeface="Georgia" panose="02040502050405020303" pitchFamily="18" charset="0"/>
              </a:rPr>
              <a:t>L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 campagna «Occhi aperti» ha conseguito ottimi risultati sia in termini di 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visibilità</a:t>
            </a:r>
            <a:r>
              <a:rPr lang="it-IT" sz="1200" kern="1200" baseline="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(obiettivo principale di campagna) che di 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conversione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(traffico al sito tramite click sul banner).</a:t>
            </a:r>
            <a:b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La pianificazione dei canali salute dei principali siti news italiani (Corriere.it, Lastampa.it e Repubblica.it) ha garantito un'ottima visibilità mirata alla campagna, mentre la pianificazione della sezione salute del forum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Alfemminile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ha contribuito con alte soglie di traffico qualificato al sito.</a:t>
            </a:r>
            <a:b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Tutti i formati hanno registrato valori sopra la media di mercato in termini di CTR (rapporto percentuale di Click/Impression), confermando la qualità del traffico portato: formati ad alto impatto visivo (quali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domination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e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skin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) hanno fatto registrare CTR superiori con picchi di 0,59% rispetto ai formati standard.</a:t>
            </a:r>
            <a:b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</a:br>
            <a: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Da sottolineare la performance del formato standard (300x250) pianificato nella sezione salute del forum di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Alfemminile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Georgia" panose="02040502050405020303" pitchFamily="18" charset="0"/>
              </a:rPr>
              <a:t> che ha raggiunto picchi straordinari dell’1,22%. Infine, nonostante il timing prolungato della campagna, il CTR medio non ha subito diminuzioni importanti, mantenendosi ad un buon livello per tutto il periodo.</a:t>
            </a:r>
            <a:endParaRPr lang="it-IT" sz="1200" dirty="0">
              <a:latin typeface="Georgia" panose="02040502050405020303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43095"/>
            <a:ext cx="9144000" cy="8206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latin typeface="Futura Md BT"/>
              </a:rPr>
              <a:t>CAMPAGNA DI INFORMAZIONE IN ONCOLOGIA</a:t>
            </a:r>
            <a:br>
              <a:rPr lang="en-US" sz="1600" dirty="0" smtClean="0">
                <a:latin typeface="Futura Md BT"/>
              </a:rPr>
            </a:br>
            <a:r>
              <a:rPr lang="en-US" sz="1600" b="1" dirty="0" smtClean="0">
                <a:latin typeface="Futura Md BT"/>
              </a:rPr>
              <a:t>“OCCHI APERTI SULLE DIFFERENZE”</a:t>
            </a:r>
            <a:endParaRPr lang="en-US" sz="1600" dirty="0">
              <a:latin typeface="Futura Md BT"/>
            </a:endParaRPr>
          </a:p>
        </p:txBody>
      </p:sp>
    </p:spTree>
    <p:extLst>
      <p:ext uri="{BB962C8B-B14F-4D97-AF65-F5344CB8AC3E}">
        <p14:creationId xmlns:p14="http://schemas.microsoft.com/office/powerpoint/2010/main" val="2691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1950" y="2062200"/>
            <a:ext cx="8229600" cy="4525963"/>
          </a:xfrm>
        </p:spPr>
        <p:txBody>
          <a:bodyPr>
            <a:normAutofit/>
          </a:bodyPr>
          <a:lstStyle/>
          <a:p>
            <a:r>
              <a:rPr lang="it-IT" sz="3000" dirty="0" smtClean="0">
                <a:latin typeface="Georgia" panose="02040502050405020303" pitchFamily="18" charset="0"/>
              </a:rPr>
              <a:t>In particolare comunicare una patologia o un disturbo può essere un’ottima occasione per sfruttare i canali </a:t>
            </a:r>
            <a:r>
              <a:rPr lang="it-IT" sz="3000" dirty="0" err="1" smtClean="0">
                <a:latin typeface="Georgia" panose="02040502050405020303" pitchFamily="18" charset="0"/>
              </a:rPr>
              <a:t>digital</a:t>
            </a:r>
            <a:r>
              <a:rPr lang="it-IT" sz="3000" dirty="0" smtClean="0">
                <a:latin typeface="Georgia" panose="02040502050405020303" pitchFamily="18" charset="0"/>
              </a:rPr>
              <a:t> e social.</a:t>
            </a:r>
          </a:p>
          <a:p>
            <a:r>
              <a:rPr lang="it-IT" sz="3000" dirty="0" smtClean="0">
                <a:latin typeface="Georgia" panose="02040502050405020303" pitchFamily="18" charset="0"/>
              </a:rPr>
              <a:t>La “salute” catalizza le ricerche su Google.</a:t>
            </a:r>
          </a:p>
          <a:p>
            <a:r>
              <a:rPr lang="it-IT" sz="3000" dirty="0" smtClean="0">
                <a:latin typeface="Georgia" panose="02040502050405020303" pitchFamily="18" charset="0"/>
              </a:rPr>
              <a:t>Il pubblico desidera un’informazione indipendente (internet ha una reputazione più alta rispetto ai medici ...)</a:t>
            </a:r>
          </a:p>
          <a:p>
            <a:r>
              <a:rPr lang="it-IT" sz="3000" dirty="0" smtClean="0">
                <a:latin typeface="Georgia" panose="02040502050405020303" pitchFamily="18" charset="0"/>
              </a:rPr>
              <a:t>Le </a:t>
            </a:r>
            <a:r>
              <a:rPr lang="it-IT" sz="3000" dirty="0" err="1" smtClean="0">
                <a:latin typeface="Georgia" panose="02040502050405020303" pitchFamily="18" charset="0"/>
              </a:rPr>
              <a:t>Patient</a:t>
            </a:r>
            <a:r>
              <a:rPr lang="it-IT" sz="3000" dirty="0" smtClean="0">
                <a:latin typeface="Georgia" panose="02040502050405020303" pitchFamily="18" charset="0"/>
              </a:rPr>
              <a:t> community …</a:t>
            </a:r>
            <a:endParaRPr lang="it-IT" sz="3000" dirty="0">
              <a:latin typeface="Georgia" panose="02040502050405020303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0" r="50431"/>
          <a:stretch/>
        </p:blipFill>
        <p:spPr>
          <a:xfrm>
            <a:off x="2951345" y="818804"/>
            <a:ext cx="3600000" cy="1156260"/>
          </a:xfrm>
          <a:prstGeom prst="rect">
            <a:avLst/>
          </a:prstGeom>
        </p:spPr>
      </p:pic>
      <p:sp>
        <p:nvSpPr>
          <p:cNvPr id="10" name="Segnaposto testo 4"/>
          <p:cNvSpPr txBox="1">
            <a:spLocks/>
          </p:cNvSpPr>
          <p:nvPr/>
        </p:nvSpPr>
        <p:spPr>
          <a:xfrm>
            <a:off x="3669202" y="1092119"/>
            <a:ext cx="1991032" cy="725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 algn="ctr">
              <a:spcBef>
                <a:spcPct val="20000"/>
              </a:spcBef>
              <a:buFont typeface="Arial"/>
              <a:buNone/>
              <a:defRPr sz="3200"/>
            </a:lvl1pPr>
            <a:lvl2pPr indent="0" algn="ctr">
              <a:spcBef>
                <a:spcPct val="2000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>
                <a:latin typeface="Futura Md BT"/>
              </a:rPr>
              <a:t>MITO</a:t>
            </a:r>
          </a:p>
        </p:txBody>
      </p:sp>
    </p:spTree>
    <p:extLst>
      <p:ext uri="{BB962C8B-B14F-4D97-AF65-F5344CB8AC3E}">
        <p14:creationId xmlns:p14="http://schemas.microsoft.com/office/powerpoint/2010/main" val="134216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69263"/>
            <a:ext cx="9144000" cy="1143000"/>
          </a:xfrm>
        </p:spPr>
        <p:txBody>
          <a:bodyPr>
            <a:normAutofit/>
          </a:bodyPr>
          <a:lstStyle/>
          <a:p>
            <a:r>
              <a:rPr lang="it-IT" sz="3600" dirty="0" err="1" smtClean="0">
                <a:latin typeface="Futura Md BT"/>
              </a:rPr>
              <a:t>Patient</a:t>
            </a:r>
            <a:r>
              <a:rPr lang="it-IT" sz="3600" dirty="0" smtClean="0">
                <a:latin typeface="Futura Md BT"/>
              </a:rPr>
              <a:t> community, anche in Italia</a:t>
            </a:r>
            <a:endParaRPr lang="it-IT" sz="3600" dirty="0">
              <a:latin typeface="Futura Md BT"/>
            </a:endParaRPr>
          </a:p>
        </p:txBody>
      </p:sp>
      <p:sp>
        <p:nvSpPr>
          <p:cNvPr id="7" name="AutoShape 7" descr="Alzheim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0" descr="Alzheim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vanti o successivo 3">
            <a:hlinkClick r:id="rId2" action="ppaction://hlinkfile" highlightClick="1"/>
          </p:cNvPr>
          <p:cNvSpPr/>
          <p:nvPr/>
        </p:nvSpPr>
        <p:spPr>
          <a:xfrm>
            <a:off x="6791120" y="2735459"/>
            <a:ext cx="466329" cy="477608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2" descr="http://i.huffpost.com/gen/1164657/images/o-COMMUNITY-face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89" y="1602990"/>
            <a:ext cx="7324725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ngela.maffi\AppData\Local\Microsoft\Windows\Temporary Internet Files\Content.Outlook\MMO2L0KM\HR_Firma_mail_I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414" y="1638316"/>
            <a:ext cx="3074070" cy="76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8376286" y="6150532"/>
            <a:ext cx="466329" cy="477608"/>
            <a:chOff x="7147254" y="3943891"/>
            <a:chExt cx="466329" cy="477608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7254" y="3943891"/>
              <a:ext cx="466329" cy="477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riangolo isoscele 16"/>
            <p:cNvSpPr/>
            <p:nvPr/>
          </p:nvSpPr>
          <p:spPr>
            <a:xfrm rot="5400000">
              <a:off x="7277360" y="4076176"/>
              <a:ext cx="229120" cy="178532"/>
            </a:xfrm>
            <a:prstGeom prst="triangle">
              <a:avLst/>
            </a:prstGeom>
            <a:noFill/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Avanti o successivo 2">
            <a:hlinkClick r:id="rId2" action="ppaction://hlinkfile" highlightClick="1"/>
          </p:cNvPr>
          <p:cNvSpPr/>
          <p:nvPr/>
        </p:nvSpPr>
        <p:spPr>
          <a:xfrm>
            <a:off x="8376286" y="6150532"/>
            <a:ext cx="466329" cy="477608"/>
          </a:xfrm>
          <a:prstGeom prst="actionButtonForwardNex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6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335</Words>
  <Application>Microsoft Office PowerPoint</Application>
  <PresentationFormat>Presentazione su schermo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Tema di Office</vt:lpstr>
      <vt:lpstr>Comunicare salute e benessere</vt:lpstr>
      <vt:lpstr>In ambito “salute” la comunicazione  non è mai creativa.          </vt:lpstr>
      <vt:lpstr>Presentazione standard di PowerPoint</vt:lpstr>
      <vt:lpstr>Presentazione standard di PowerPoint</vt:lpstr>
      <vt:lpstr>In ambito “salute e benessere”  la comunicazione  non sfrutta l’innovazione.</vt:lpstr>
      <vt:lpstr>Presentazione standard di PowerPoint</vt:lpstr>
      <vt:lpstr>Presentazione standard di PowerPoint</vt:lpstr>
      <vt:lpstr>Presentazione standard di PowerPoint</vt:lpstr>
      <vt:lpstr>Patient community, anche in Italia</vt:lpstr>
      <vt:lpstr>In ambito “salute e benessere”  la comunicazione è prevalentemente SADVERTISING </vt:lpstr>
      <vt:lpstr>Presentazione standard di PowerPoint</vt:lpstr>
      <vt:lpstr>Presentazione standard di PowerPoint</vt:lpstr>
      <vt:lpstr>In ambito “salute e benessere” non  c’è spazio per la comunicazione  one-to-one, storytelling e content marketing .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 salute e benessere</dc:title>
  <dc:creator>Massimiliano Barawitzka</dc:creator>
  <cp:lastModifiedBy>Maffi, Angela (MLN-MHC)</cp:lastModifiedBy>
  <cp:revision>29</cp:revision>
  <dcterms:created xsi:type="dcterms:W3CDTF">2015-10-21T10:06:36Z</dcterms:created>
  <dcterms:modified xsi:type="dcterms:W3CDTF">2015-10-22T08:02:15Z</dcterms:modified>
</cp:coreProperties>
</file>